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7.tif" ContentType="image/tiff"/>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6" r:id="rId2"/>
  </p:sldIdLst>
  <p:sldSz cx="51206400" cy="32918400"/>
  <p:notesSz cx="6858000" cy="9144000"/>
  <p:defaultTextStyle>
    <a:defPPr>
      <a:defRPr lang="en-US"/>
    </a:defPPr>
    <a:lvl1pPr algn="l" rtl="0" eaLnBrk="0" fontAlgn="base" hangingPunct="0">
      <a:spcBef>
        <a:spcPct val="0"/>
      </a:spcBef>
      <a:spcAft>
        <a:spcPct val="0"/>
      </a:spcAft>
      <a:defRPr sz="2000" kern="1200">
        <a:solidFill>
          <a:schemeClr val="tx1"/>
        </a:solidFill>
        <a:latin typeface="Times" charset="0"/>
        <a:ea typeface="ＭＳ Ｐゴシック" charset="0"/>
        <a:cs typeface="ＭＳ Ｐゴシック" charset="0"/>
      </a:defRPr>
    </a:lvl1pPr>
    <a:lvl2pPr marL="371475" algn="l" rtl="0" eaLnBrk="0" fontAlgn="base" hangingPunct="0">
      <a:spcBef>
        <a:spcPct val="0"/>
      </a:spcBef>
      <a:spcAft>
        <a:spcPct val="0"/>
      </a:spcAft>
      <a:defRPr sz="2000" kern="1200">
        <a:solidFill>
          <a:schemeClr val="tx1"/>
        </a:solidFill>
        <a:latin typeface="Times" charset="0"/>
        <a:ea typeface="ＭＳ Ｐゴシック" charset="0"/>
        <a:cs typeface="ＭＳ Ｐゴシック" charset="0"/>
      </a:defRPr>
    </a:lvl2pPr>
    <a:lvl3pPr marL="742950" algn="l" rtl="0" eaLnBrk="0" fontAlgn="base" hangingPunct="0">
      <a:spcBef>
        <a:spcPct val="0"/>
      </a:spcBef>
      <a:spcAft>
        <a:spcPct val="0"/>
      </a:spcAft>
      <a:defRPr sz="2000" kern="1200">
        <a:solidFill>
          <a:schemeClr val="tx1"/>
        </a:solidFill>
        <a:latin typeface="Times" charset="0"/>
        <a:ea typeface="ＭＳ Ｐゴシック" charset="0"/>
        <a:cs typeface="ＭＳ Ｐゴシック" charset="0"/>
      </a:defRPr>
    </a:lvl3pPr>
    <a:lvl4pPr marL="1114425" algn="l" rtl="0" eaLnBrk="0" fontAlgn="base" hangingPunct="0">
      <a:spcBef>
        <a:spcPct val="0"/>
      </a:spcBef>
      <a:spcAft>
        <a:spcPct val="0"/>
      </a:spcAft>
      <a:defRPr sz="2000" kern="1200">
        <a:solidFill>
          <a:schemeClr val="tx1"/>
        </a:solidFill>
        <a:latin typeface="Times" charset="0"/>
        <a:ea typeface="ＭＳ Ｐゴシック" charset="0"/>
        <a:cs typeface="ＭＳ Ｐゴシック" charset="0"/>
      </a:defRPr>
    </a:lvl4pPr>
    <a:lvl5pPr marL="1485900" algn="l" rtl="0" eaLnBrk="0" fontAlgn="base" hangingPunct="0">
      <a:spcBef>
        <a:spcPct val="0"/>
      </a:spcBef>
      <a:spcAft>
        <a:spcPct val="0"/>
      </a:spcAft>
      <a:defRPr sz="2000" kern="1200">
        <a:solidFill>
          <a:schemeClr val="tx1"/>
        </a:solidFill>
        <a:latin typeface="Times" charset="0"/>
        <a:ea typeface="ＭＳ Ｐゴシック" charset="0"/>
        <a:cs typeface="ＭＳ Ｐゴシック" charset="0"/>
      </a:defRPr>
    </a:lvl5pPr>
    <a:lvl6pPr marL="1857375" algn="l" defTabSz="371475" rtl="0" eaLnBrk="1" latinLnBrk="0" hangingPunct="1">
      <a:defRPr sz="2000" kern="1200">
        <a:solidFill>
          <a:schemeClr val="tx1"/>
        </a:solidFill>
        <a:latin typeface="Times" charset="0"/>
        <a:ea typeface="ＭＳ Ｐゴシック" charset="0"/>
        <a:cs typeface="ＭＳ Ｐゴシック" charset="0"/>
      </a:defRPr>
    </a:lvl6pPr>
    <a:lvl7pPr marL="2228850" algn="l" defTabSz="371475" rtl="0" eaLnBrk="1" latinLnBrk="0" hangingPunct="1">
      <a:defRPr sz="2000" kern="1200">
        <a:solidFill>
          <a:schemeClr val="tx1"/>
        </a:solidFill>
        <a:latin typeface="Times" charset="0"/>
        <a:ea typeface="ＭＳ Ｐゴシック" charset="0"/>
        <a:cs typeface="ＭＳ Ｐゴシック" charset="0"/>
      </a:defRPr>
    </a:lvl7pPr>
    <a:lvl8pPr marL="2600325" algn="l" defTabSz="371475" rtl="0" eaLnBrk="1" latinLnBrk="0" hangingPunct="1">
      <a:defRPr sz="2000" kern="1200">
        <a:solidFill>
          <a:schemeClr val="tx1"/>
        </a:solidFill>
        <a:latin typeface="Times" charset="0"/>
        <a:ea typeface="ＭＳ Ｐゴシック" charset="0"/>
        <a:cs typeface="ＭＳ Ｐゴシック" charset="0"/>
      </a:defRPr>
    </a:lvl8pPr>
    <a:lvl9pPr marL="2971800" algn="l" defTabSz="371475" rtl="0" eaLnBrk="1" latinLnBrk="0" hangingPunct="1">
      <a:defRPr sz="2000" kern="1200">
        <a:solidFill>
          <a:schemeClr val="tx1"/>
        </a:solidFill>
        <a:latin typeface="Times"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9742" userDrawn="1">
          <p15:clr>
            <a:srgbClr val="A4A3A4"/>
          </p15:clr>
        </p15:guide>
        <p15:guide id="2" pos="3054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00090"/>
    <a:srgbClr val="FFD000"/>
    <a:srgbClr val="0432FF"/>
    <a:srgbClr val="2D4382"/>
    <a:srgbClr val="0000FF"/>
    <a:srgbClr val="5884FF"/>
    <a:srgbClr val="FFFFFF"/>
    <a:srgbClr val="000080"/>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917" autoAdjust="0"/>
    <p:restoredTop sz="92328" autoAdjust="0"/>
  </p:normalViewPr>
  <p:slideViewPr>
    <p:cSldViewPr showGuides="1">
      <p:cViewPr varScale="1">
        <p:scale>
          <a:sx n="30" d="100"/>
          <a:sy n="30" d="100"/>
        </p:scale>
        <p:origin x="2352" y="256"/>
      </p:cViewPr>
      <p:guideLst>
        <p:guide orient="horz" pos="19742"/>
        <p:guide pos="3054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jpeg>
</file>

<file path=ppt/media/image2.png>
</file>

<file path=ppt/media/image3.jpg>
</file>

<file path=ppt/media/image4.png>
</file>

<file path=ppt/media/image5.jpg>
</file>

<file path=ppt/media/image6.tif>
</file>

<file path=ppt/media/image7.t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CCC7BF5-49F8-2B4B-ADB5-E8E7489B385B}" type="datetimeFigureOut">
              <a:rPr lang="en-US" smtClean="0"/>
              <a:t>5/15/24</a:t>
            </a:fld>
            <a:endParaRPr lang="en-US"/>
          </a:p>
        </p:txBody>
      </p:sp>
      <p:sp>
        <p:nvSpPr>
          <p:cNvPr id="4" name="Slide Image Placeholder 3"/>
          <p:cNvSpPr>
            <a:spLocks noGrp="1" noRot="1" noChangeAspect="1"/>
          </p:cNvSpPr>
          <p:nvPr>
            <p:ph type="sldImg" idx="2"/>
          </p:nvPr>
        </p:nvSpPr>
        <p:spPr>
          <a:xfrm>
            <a:off x="762000" y="685800"/>
            <a:ext cx="533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4148C74-B951-1C43-A9AD-946D562E0485}" type="slidenum">
              <a:rPr lang="en-US" smtClean="0"/>
              <a:t>‹#›</a:t>
            </a:fld>
            <a:endParaRPr lang="en-US"/>
          </a:p>
        </p:txBody>
      </p:sp>
    </p:spTree>
    <p:extLst>
      <p:ext uri="{BB962C8B-B14F-4D97-AF65-F5344CB8AC3E}">
        <p14:creationId xmlns:p14="http://schemas.microsoft.com/office/powerpoint/2010/main" val="2260394809"/>
      </p:ext>
    </p:extLst>
  </p:cSld>
  <p:clrMap bg1="lt1" tx1="dk1" bg2="lt2" tx2="dk2" accent1="accent1" accent2="accent2" accent3="accent3" accent4="accent4" accent5="accent5" accent6="accent6" hlink="hlink" folHlink="folHlink"/>
  <p:notesStyle>
    <a:lvl1pPr marL="0" algn="l" defTabSz="371475" rtl="0" eaLnBrk="1" latinLnBrk="0" hangingPunct="1">
      <a:defRPr sz="1000" kern="1200">
        <a:solidFill>
          <a:schemeClr val="tx1"/>
        </a:solidFill>
        <a:latin typeface="+mn-lt"/>
        <a:ea typeface="+mn-ea"/>
        <a:cs typeface="+mn-cs"/>
      </a:defRPr>
    </a:lvl1pPr>
    <a:lvl2pPr marL="371475" algn="l" defTabSz="371475" rtl="0" eaLnBrk="1" latinLnBrk="0" hangingPunct="1">
      <a:defRPr sz="1000" kern="1200">
        <a:solidFill>
          <a:schemeClr val="tx1"/>
        </a:solidFill>
        <a:latin typeface="+mn-lt"/>
        <a:ea typeface="+mn-ea"/>
        <a:cs typeface="+mn-cs"/>
      </a:defRPr>
    </a:lvl2pPr>
    <a:lvl3pPr marL="742950" algn="l" defTabSz="371475" rtl="0" eaLnBrk="1" latinLnBrk="0" hangingPunct="1">
      <a:defRPr sz="1000" kern="1200">
        <a:solidFill>
          <a:schemeClr val="tx1"/>
        </a:solidFill>
        <a:latin typeface="+mn-lt"/>
        <a:ea typeface="+mn-ea"/>
        <a:cs typeface="+mn-cs"/>
      </a:defRPr>
    </a:lvl3pPr>
    <a:lvl4pPr marL="1114425" algn="l" defTabSz="371475" rtl="0" eaLnBrk="1" latinLnBrk="0" hangingPunct="1">
      <a:defRPr sz="1000" kern="1200">
        <a:solidFill>
          <a:schemeClr val="tx1"/>
        </a:solidFill>
        <a:latin typeface="+mn-lt"/>
        <a:ea typeface="+mn-ea"/>
        <a:cs typeface="+mn-cs"/>
      </a:defRPr>
    </a:lvl4pPr>
    <a:lvl5pPr marL="1485900" algn="l" defTabSz="371475" rtl="0" eaLnBrk="1" latinLnBrk="0" hangingPunct="1">
      <a:defRPr sz="1000" kern="1200">
        <a:solidFill>
          <a:schemeClr val="tx1"/>
        </a:solidFill>
        <a:latin typeface="+mn-lt"/>
        <a:ea typeface="+mn-ea"/>
        <a:cs typeface="+mn-cs"/>
      </a:defRPr>
    </a:lvl5pPr>
    <a:lvl6pPr marL="1857375" algn="l" defTabSz="371475" rtl="0" eaLnBrk="1" latinLnBrk="0" hangingPunct="1">
      <a:defRPr sz="1000" kern="1200">
        <a:solidFill>
          <a:schemeClr val="tx1"/>
        </a:solidFill>
        <a:latin typeface="+mn-lt"/>
        <a:ea typeface="+mn-ea"/>
        <a:cs typeface="+mn-cs"/>
      </a:defRPr>
    </a:lvl6pPr>
    <a:lvl7pPr marL="2228850" algn="l" defTabSz="371475" rtl="0" eaLnBrk="1" latinLnBrk="0" hangingPunct="1">
      <a:defRPr sz="1000" kern="1200">
        <a:solidFill>
          <a:schemeClr val="tx1"/>
        </a:solidFill>
        <a:latin typeface="+mn-lt"/>
        <a:ea typeface="+mn-ea"/>
        <a:cs typeface="+mn-cs"/>
      </a:defRPr>
    </a:lvl7pPr>
    <a:lvl8pPr marL="2600325" algn="l" defTabSz="371475" rtl="0" eaLnBrk="1" latinLnBrk="0" hangingPunct="1">
      <a:defRPr sz="1000" kern="1200">
        <a:solidFill>
          <a:schemeClr val="tx1"/>
        </a:solidFill>
        <a:latin typeface="+mn-lt"/>
        <a:ea typeface="+mn-ea"/>
        <a:cs typeface="+mn-cs"/>
      </a:defRPr>
    </a:lvl8pPr>
    <a:lvl9pPr marL="2971800" algn="l" defTabSz="371475" rtl="0" eaLnBrk="1" latinLnBrk="0" hangingPunct="1">
      <a:defRPr sz="1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685800"/>
            <a:ext cx="5334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148C74-B951-1C43-A9AD-946D562E0485}" type="slidenum">
              <a:rPr lang="en-US" smtClean="0"/>
              <a:t>1</a:t>
            </a:fld>
            <a:endParaRPr lang="en-US"/>
          </a:p>
        </p:txBody>
      </p:sp>
    </p:spTree>
    <p:extLst>
      <p:ext uri="{BB962C8B-B14F-4D97-AF65-F5344CB8AC3E}">
        <p14:creationId xmlns:p14="http://schemas.microsoft.com/office/powerpoint/2010/main" val="865918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164" y="10225564"/>
            <a:ext cx="43526075" cy="7056596"/>
          </a:xfrm>
        </p:spPr>
        <p:txBody>
          <a:bodyPr/>
          <a:lstStyle/>
          <a:p>
            <a:r>
              <a:rPr lang="en-US"/>
              <a:t>Click to edit Master title style</a:t>
            </a:r>
          </a:p>
        </p:txBody>
      </p:sp>
      <p:sp>
        <p:nvSpPr>
          <p:cNvPr id="3" name="Subtitle 2"/>
          <p:cNvSpPr>
            <a:spLocks noGrp="1"/>
          </p:cNvSpPr>
          <p:nvPr>
            <p:ph type="subTitle" idx="1"/>
          </p:nvPr>
        </p:nvSpPr>
        <p:spPr>
          <a:xfrm>
            <a:off x="7680327" y="18653760"/>
            <a:ext cx="35845751" cy="8412480"/>
          </a:xfrm>
        </p:spPr>
        <p:txBody>
          <a:bodyPr/>
          <a:lstStyle>
            <a:lvl1pPr marL="0" indent="0" algn="ctr">
              <a:buNone/>
              <a:defRPr/>
            </a:lvl1pPr>
            <a:lvl2pPr marL="371475" indent="0" algn="ctr">
              <a:buNone/>
              <a:defRPr/>
            </a:lvl2pPr>
            <a:lvl3pPr marL="742950" indent="0" algn="ctr">
              <a:buNone/>
              <a:defRPr/>
            </a:lvl3pPr>
            <a:lvl4pPr marL="1114425" indent="0" algn="ctr">
              <a:buNone/>
              <a:defRPr/>
            </a:lvl4pPr>
            <a:lvl5pPr marL="1485900" indent="0" algn="ctr">
              <a:buNone/>
              <a:defRPr/>
            </a:lvl5pPr>
            <a:lvl6pPr marL="1857375" indent="0" algn="ctr">
              <a:buNone/>
              <a:defRPr/>
            </a:lvl6pPr>
            <a:lvl7pPr marL="2228850" indent="0" algn="ctr">
              <a:buNone/>
              <a:defRPr/>
            </a:lvl7pPr>
            <a:lvl8pPr marL="2600325" indent="0" algn="ctr">
              <a:buNone/>
              <a:defRPr/>
            </a:lvl8pPr>
            <a:lvl9pPr marL="29718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BC3D267-D70E-674F-A776-DA168E8DEB19}" type="slidenum">
              <a:rPr lang="en-US"/>
              <a:pPr>
                <a:defRPr/>
              </a:pPr>
              <a:t>‹#›</a:t>
            </a:fld>
            <a:endParaRPr lang="en-US"/>
          </a:p>
        </p:txBody>
      </p:sp>
    </p:spTree>
    <p:extLst>
      <p:ext uri="{BB962C8B-B14F-4D97-AF65-F5344CB8AC3E}">
        <p14:creationId xmlns:p14="http://schemas.microsoft.com/office/powerpoint/2010/main" val="1323625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D7A2631-E9B2-494C-98FD-C641E51E6DA5}" type="slidenum">
              <a:rPr lang="en-US"/>
              <a:pPr>
                <a:defRPr/>
              </a:pPr>
              <a:t>‹#›</a:t>
            </a:fld>
            <a:endParaRPr lang="en-US"/>
          </a:p>
        </p:txBody>
      </p:sp>
    </p:spTree>
    <p:extLst>
      <p:ext uri="{BB962C8B-B14F-4D97-AF65-F5344CB8AC3E}">
        <p14:creationId xmlns:p14="http://schemas.microsoft.com/office/powerpoint/2010/main" val="5052259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485513" y="2926080"/>
            <a:ext cx="10880725" cy="2633472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40163" y="2926080"/>
            <a:ext cx="32492951" cy="263347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5111509-DABA-B040-ABB9-128EE7B786B2}" type="slidenum">
              <a:rPr lang="en-US"/>
              <a:pPr>
                <a:defRPr/>
              </a:pPr>
              <a:t>‹#›</a:t>
            </a:fld>
            <a:endParaRPr lang="en-US"/>
          </a:p>
        </p:txBody>
      </p:sp>
    </p:spTree>
    <p:extLst>
      <p:ext uri="{BB962C8B-B14F-4D97-AF65-F5344CB8AC3E}">
        <p14:creationId xmlns:p14="http://schemas.microsoft.com/office/powerpoint/2010/main" val="3881367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54415128-4109-EA40-8F15-A2F15B4AC099}" type="slidenum">
              <a:rPr lang="en-US"/>
              <a:pPr>
                <a:defRPr/>
              </a:pPr>
              <a:t>‹#›</a:t>
            </a:fld>
            <a:endParaRPr lang="en-US"/>
          </a:p>
        </p:txBody>
      </p:sp>
    </p:spTree>
    <p:extLst>
      <p:ext uri="{BB962C8B-B14F-4D97-AF65-F5344CB8AC3E}">
        <p14:creationId xmlns:p14="http://schemas.microsoft.com/office/powerpoint/2010/main" val="16150800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1" y="21152644"/>
            <a:ext cx="43526075" cy="6537960"/>
          </a:xfrm>
        </p:spPr>
        <p:txBody>
          <a:bodyPr anchor="t"/>
          <a:lstStyle>
            <a:lvl1pPr algn="l">
              <a:defRPr sz="3300" b="1" cap="all"/>
            </a:lvl1pPr>
          </a:lstStyle>
          <a:p>
            <a:r>
              <a:rPr lang="en-US"/>
              <a:t>Click to edit Master title style</a:t>
            </a:r>
          </a:p>
        </p:txBody>
      </p:sp>
      <p:sp>
        <p:nvSpPr>
          <p:cNvPr id="3" name="Text Placeholder 2"/>
          <p:cNvSpPr>
            <a:spLocks noGrp="1"/>
          </p:cNvSpPr>
          <p:nvPr>
            <p:ph type="body" idx="1"/>
          </p:nvPr>
        </p:nvSpPr>
        <p:spPr>
          <a:xfrm>
            <a:off x="4044951" y="13951744"/>
            <a:ext cx="43526075" cy="7200900"/>
          </a:xfrm>
        </p:spPr>
        <p:txBody>
          <a:bodyPr anchor="b"/>
          <a:lstStyle>
            <a:lvl1pPr marL="0" indent="0">
              <a:buNone/>
              <a:defRPr sz="1600"/>
            </a:lvl1pPr>
            <a:lvl2pPr marL="371475" indent="0">
              <a:buNone/>
              <a:defRPr sz="1500"/>
            </a:lvl2pPr>
            <a:lvl3pPr marL="742950" indent="0">
              <a:buNone/>
              <a:defRPr sz="1300"/>
            </a:lvl3pPr>
            <a:lvl4pPr marL="1114425" indent="0">
              <a:buNone/>
              <a:defRPr sz="1100"/>
            </a:lvl4pPr>
            <a:lvl5pPr marL="1485900" indent="0">
              <a:buNone/>
              <a:defRPr sz="1100"/>
            </a:lvl5pPr>
            <a:lvl6pPr marL="1857375" indent="0">
              <a:buNone/>
              <a:defRPr sz="1100"/>
            </a:lvl6pPr>
            <a:lvl7pPr marL="2228850" indent="0">
              <a:buNone/>
              <a:defRPr sz="1100"/>
            </a:lvl7pPr>
            <a:lvl8pPr marL="2600325" indent="0">
              <a:buNone/>
              <a:defRPr sz="1100"/>
            </a:lvl8pPr>
            <a:lvl9pPr marL="2971800" indent="0">
              <a:buNone/>
              <a:defRPr sz="11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562569ED-4650-124F-B11B-5C50BF6E3FC8}" type="slidenum">
              <a:rPr lang="en-US"/>
              <a:pPr>
                <a:defRPr/>
              </a:pPr>
              <a:t>‹#›</a:t>
            </a:fld>
            <a:endParaRPr lang="en-US"/>
          </a:p>
        </p:txBody>
      </p:sp>
    </p:spTree>
    <p:extLst>
      <p:ext uri="{BB962C8B-B14F-4D97-AF65-F5344CB8AC3E}">
        <p14:creationId xmlns:p14="http://schemas.microsoft.com/office/powerpoint/2010/main" val="1753748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40164" y="9509760"/>
            <a:ext cx="21686838" cy="19751040"/>
          </a:xfrm>
        </p:spPr>
        <p:txBody>
          <a:bodyPr/>
          <a:lstStyle>
            <a:lvl1pPr>
              <a:defRPr sz="2300"/>
            </a:lvl1pPr>
            <a:lvl2pPr>
              <a:defRPr sz="2000"/>
            </a:lvl2pPr>
            <a:lvl3pPr>
              <a:defRPr sz="16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5679401" y="9509760"/>
            <a:ext cx="21686839" cy="19751040"/>
          </a:xfrm>
        </p:spPr>
        <p:txBody>
          <a:bodyPr/>
          <a:lstStyle>
            <a:lvl1pPr>
              <a:defRPr sz="2300"/>
            </a:lvl1pPr>
            <a:lvl2pPr>
              <a:defRPr sz="2000"/>
            </a:lvl2pPr>
            <a:lvl3pPr>
              <a:defRPr sz="16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A6CA328-D712-2C4A-84E9-5CCF1E3015A8}" type="slidenum">
              <a:rPr lang="en-US"/>
              <a:pPr>
                <a:defRPr/>
              </a:pPr>
              <a:t>‹#›</a:t>
            </a:fld>
            <a:endParaRPr lang="en-US"/>
          </a:p>
        </p:txBody>
      </p:sp>
    </p:spTree>
    <p:extLst>
      <p:ext uri="{BB962C8B-B14F-4D97-AF65-F5344CB8AC3E}">
        <p14:creationId xmlns:p14="http://schemas.microsoft.com/office/powerpoint/2010/main" val="3669469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60639" y="1318737"/>
            <a:ext cx="46085125"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560638" y="7368066"/>
            <a:ext cx="22625051" cy="3071813"/>
          </a:xfrm>
        </p:spPr>
        <p:txBody>
          <a:bodyPr anchor="b"/>
          <a:lstStyle>
            <a:lvl1pPr marL="0" indent="0">
              <a:buNone/>
              <a:defRPr sz="2000" b="1"/>
            </a:lvl1pPr>
            <a:lvl2pPr marL="371475" indent="0">
              <a:buNone/>
              <a:defRPr sz="1600" b="1"/>
            </a:lvl2pPr>
            <a:lvl3pPr marL="742950" indent="0">
              <a:buNone/>
              <a:defRPr sz="1500"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lang="en-US"/>
              <a:t>Click to edit Master text styles</a:t>
            </a:r>
          </a:p>
        </p:txBody>
      </p:sp>
      <p:sp>
        <p:nvSpPr>
          <p:cNvPr id="4" name="Content Placeholder 3"/>
          <p:cNvSpPr>
            <a:spLocks noGrp="1"/>
          </p:cNvSpPr>
          <p:nvPr>
            <p:ph sz="half" idx="2"/>
          </p:nvPr>
        </p:nvSpPr>
        <p:spPr>
          <a:xfrm>
            <a:off x="2560638" y="10439877"/>
            <a:ext cx="22625051" cy="18965228"/>
          </a:xfrm>
        </p:spPr>
        <p:txBody>
          <a:bodyPr/>
          <a:lstStyle>
            <a:lvl1pPr>
              <a:defRPr sz="2000"/>
            </a:lvl1pPr>
            <a:lvl2pPr>
              <a:defRPr sz="1600"/>
            </a:lvl2pPr>
            <a:lvl3pPr>
              <a:defRPr sz="15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6012776" y="7368066"/>
            <a:ext cx="22632988" cy="3071813"/>
          </a:xfrm>
        </p:spPr>
        <p:txBody>
          <a:bodyPr anchor="b"/>
          <a:lstStyle>
            <a:lvl1pPr marL="0" indent="0">
              <a:buNone/>
              <a:defRPr sz="2000" b="1"/>
            </a:lvl1pPr>
            <a:lvl2pPr marL="371475" indent="0">
              <a:buNone/>
              <a:defRPr sz="1600" b="1"/>
            </a:lvl2pPr>
            <a:lvl3pPr marL="742950" indent="0">
              <a:buNone/>
              <a:defRPr sz="1500"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lang="en-US"/>
              <a:t>Click to edit Master text styles</a:t>
            </a:r>
          </a:p>
        </p:txBody>
      </p:sp>
      <p:sp>
        <p:nvSpPr>
          <p:cNvPr id="6" name="Content Placeholder 5"/>
          <p:cNvSpPr>
            <a:spLocks noGrp="1"/>
          </p:cNvSpPr>
          <p:nvPr>
            <p:ph sz="quarter" idx="4"/>
          </p:nvPr>
        </p:nvSpPr>
        <p:spPr>
          <a:xfrm>
            <a:off x="26012776" y="10439877"/>
            <a:ext cx="22632988" cy="18965228"/>
          </a:xfrm>
        </p:spPr>
        <p:txBody>
          <a:bodyPr/>
          <a:lstStyle>
            <a:lvl1pPr>
              <a:defRPr sz="2000"/>
            </a:lvl1pPr>
            <a:lvl2pPr>
              <a:defRPr sz="1600"/>
            </a:lvl2pPr>
            <a:lvl3pPr>
              <a:defRPr sz="1500"/>
            </a:lvl3pPr>
            <a:lvl4pPr>
              <a:defRPr sz="1300"/>
            </a:lvl4pPr>
            <a:lvl5pPr>
              <a:defRPr sz="1300"/>
            </a:lvl5pPr>
            <a:lvl6pPr>
              <a:defRPr sz="1300"/>
            </a:lvl6pPr>
            <a:lvl7pPr>
              <a:defRPr sz="1300"/>
            </a:lvl7pPr>
            <a:lvl8pPr>
              <a:defRPr sz="1300"/>
            </a:lvl8pPr>
            <a:lvl9pPr>
              <a:defRPr sz="1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B6451F25-BB15-A545-9007-2664EE6E1A30}" type="slidenum">
              <a:rPr lang="en-US"/>
              <a:pPr>
                <a:defRPr/>
              </a:pPr>
              <a:t>‹#›</a:t>
            </a:fld>
            <a:endParaRPr lang="en-US"/>
          </a:p>
        </p:txBody>
      </p:sp>
    </p:spTree>
    <p:extLst>
      <p:ext uri="{BB962C8B-B14F-4D97-AF65-F5344CB8AC3E}">
        <p14:creationId xmlns:p14="http://schemas.microsoft.com/office/powerpoint/2010/main" val="2340944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54B6A85A-6BBF-F84B-A08D-744275719742}" type="slidenum">
              <a:rPr lang="en-US"/>
              <a:pPr>
                <a:defRPr/>
              </a:pPr>
              <a:t>‹#›</a:t>
            </a:fld>
            <a:endParaRPr lang="en-US"/>
          </a:p>
        </p:txBody>
      </p:sp>
    </p:spTree>
    <p:extLst>
      <p:ext uri="{BB962C8B-B14F-4D97-AF65-F5344CB8AC3E}">
        <p14:creationId xmlns:p14="http://schemas.microsoft.com/office/powerpoint/2010/main" val="2857932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6E9DAC3E-7203-FB49-849C-63B72368A60E}" type="slidenum">
              <a:rPr lang="en-US"/>
              <a:pPr>
                <a:defRPr/>
              </a:pPr>
              <a:t>‹#›</a:t>
            </a:fld>
            <a:endParaRPr lang="en-US"/>
          </a:p>
        </p:txBody>
      </p:sp>
    </p:spTree>
    <p:extLst>
      <p:ext uri="{BB962C8B-B14F-4D97-AF65-F5344CB8AC3E}">
        <p14:creationId xmlns:p14="http://schemas.microsoft.com/office/powerpoint/2010/main" val="1297092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638" y="1310164"/>
            <a:ext cx="16846551" cy="5577840"/>
          </a:xfrm>
        </p:spPr>
        <p:txBody>
          <a:bodyPr anchor="b"/>
          <a:lstStyle>
            <a:lvl1pPr algn="l">
              <a:defRPr sz="1600" b="1"/>
            </a:lvl1pPr>
          </a:lstStyle>
          <a:p>
            <a:r>
              <a:rPr lang="en-US"/>
              <a:t>Click to edit Master title style</a:t>
            </a:r>
          </a:p>
        </p:txBody>
      </p:sp>
      <p:sp>
        <p:nvSpPr>
          <p:cNvPr id="3" name="Content Placeholder 2"/>
          <p:cNvSpPr>
            <a:spLocks noGrp="1"/>
          </p:cNvSpPr>
          <p:nvPr>
            <p:ph idx="1"/>
          </p:nvPr>
        </p:nvSpPr>
        <p:spPr>
          <a:xfrm>
            <a:off x="20019963" y="1310164"/>
            <a:ext cx="28625800" cy="28094940"/>
          </a:xfrm>
        </p:spPr>
        <p:txBody>
          <a:bodyPr/>
          <a:lstStyle>
            <a:lvl1pPr>
              <a:defRPr sz="2600"/>
            </a:lvl1pPr>
            <a:lvl2pPr>
              <a:defRPr sz="2300"/>
            </a:lvl2pPr>
            <a:lvl3pPr>
              <a:defRPr sz="20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60638" y="6888004"/>
            <a:ext cx="16846551" cy="22517100"/>
          </a:xfrm>
        </p:spPr>
        <p:txBody>
          <a:bodyPr/>
          <a:lstStyle>
            <a:lvl1pPr marL="0" indent="0">
              <a:buNone/>
              <a:defRPr sz="1100"/>
            </a:lvl1pPr>
            <a:lvl2pPr marL="371475" indent="0">
              <a:buNone/>
              <a:defRPr sz="1000"/>
            </a:lvl2pPr>
            <a:lvl3pPr marL="742950" indent="0">
              <a:buNone/>
              <a:defRPr sz="800"/>
            </a:lvl3pPr>
            <a:lvl4pPr marL="1114425" indent="0">
              <a:buNone/>
              <a:defRPr sz="700"/>
            </a:lvl4pPr>
            <a:lvl5pPr marL="1485900" indent="0">
              <a:buNone/>
              <a:defRPr sz="700"/>
            </a:lvl5pPr>
            <a:lvl6pPr marL="1857375" indent="0">
              <a:buNone/>
              <a:defRPr sz="700"/>
            </a:lvl6pPr>
            <a:lvl7pPr marL="2228850" indent="0">
              <a:buNone/>
              <a:defRPr sz="700"/>
            </a:lvl7pPr>
            <a:lvl8pPr marL="2600325" indent="0">
              <a:buNone/>
              <a:defRPr sz="700"/>
            </a:lvl8pPr>
            <a:lvl9pPr marL="2971800" indent="0">
              <a:buNone/>
              <a:defRPr sz="7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E9D4A619-4F0F-4A47-9ABD-A853FF373999}" type="slidenum">
              <a:rPr lang="en-US"/>
              <a:pPr>
                <a:defRPr/>
              </a:pPr>
              <a:t>‹#›</a:t>
            </a:fld>
            <a:endParaRPr lang="en-US"/>
          </a:p>
        </p:txBody>
      </p:sp>
    </p:spTree>
    <p:extLst>
      <p:ext uri="{BB962C8B-B14F-4D97-AF65-F5344CB8AC3E}">
        <p14:creationId xmlns:p14="http://schemas.microsoft.com/office/powerpoint/2010/main" val="3533077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176" y="23042880"/>
            <a:ext cx="30724475" cy="2720340"/>
          </a:xfrm>
        </p:spPr>
        <p:txBody>
          <a:bodyPr anchor="b"/>
          <a:lstStyle>
            <a:lvl1pPr algn="l">
              <a:defRPr sz="1600" b="1"/>
            </a:lvl1pPr>
          </a:lstStyle>
          <a:p>
            <a:r>
              <a:rPr lang="en-US"/>
              <a:t>Click to edit Master title style</a:t>
            </a:r>
          </a:p>
        </p:txBody>
      </p:sp>
      <p:sp>
        <p:nvSpPr>
          <p:cNvPr id="3" name="Picture Placeholder 2"/>
          <p:cNvSpPr>
            <a:spLocks noGrp="1"/>
          </p:cNvSpPr>
          <p:nvPr>
            <p:ph type="pic" idx="1"/>
          </p:nvPr>
        </p:nvSpPr>
        <p:spPr>
          <a:xfrm>
            <a:off x="10036176" y="2941797"/>
            <a:ext cx="30724475" cy="19751040"/>
          </a:xfrm>
        </p:spPr>
        <p:txBody>
          <a:bodyPr/>
          <a:lstStyle>
            <a:lvl1pPr marL="0" indent="0">
              <a:buNone/>
              <a:defRPr sz="2600"/>
            </a:lvl1pPr>
            <a:lvl2pPr marL="371475" indent="0">
              <a:buNone/>
              <a:defRPr sz="2300"/>
            </a:lvl2pPr>
            <a:lvl3pPr marL="742950" indent="0">
              <a:buNone/>
              <a:defRPr sz="2000"/>
            </a:lvl3pPr>
            <a:lvl4pPr marL="1114425" indent="0">
              <a:buNone/>
              <a:defRPr sz="1600"/>
            </a:lvl4pPr>
            <a:lvl5pPr marL="1485900" indent="0">
              <a:buNone/>
              <a:defRPr sz="1600"/>
            </a:lvl5pPr>
            <a:lvl6pPr marL="1857375" indent="0">
              <a:buNone/>
              <a:defRPr sz="1600"/>
            </a:lvl6pPr>
            <a:lvl7pPr marL="2228850" indent="0">
              <a:buNone/>
              <a:defRPr sz="1600"/>
            </a:lvl7pPr>
            <a:lvl8pPr marL="2600325" indent="0">
              <a:buNone/>
              <a:defRPr sz="1600"/>
            </a:lvl8pPr>
            <a:lvl9pPr marL="2971800" indent="0">
              <a:buNone/>
              <a:defRPr sz="1600"/>
            </a:lvl9pPr>
          </a:lstStyle>
          <a:p>
            <a:pPr lvl="0"/>
            <a:r>
              <a:rPr lang="en-US" noProof="0"/>
              <a:t>Drag picture to placeholder or click icon to add</a:t>
            </a:r>
          </a:p>
        </p:txBody>
      </p:sp>
      <p:sp>
        <p:nvSpPr>
          <p:cNvPr id="4" name="Text Placeholder 3"/>
          <p:cNvSpPr>
            <a:spLocks noGrp="1"/>
          </p:cNvSpPr>
          <p:nvPr>
            <p:ph type="body" sz="half" idx="2"/>
          </p:nvPr>
        </p:nvSpPr>
        <p:spPr>
          <a:xfrm>
            <a:off x="10036176" y="25763220"/>
            <a:ext cx="30724475" cy="3863340"/>
          </a:xfrm>
        </p:spPr>
        <p:txBody>
          <a:bodyPr/>
          <a:lstStyle>
            <a:lvl1pPr marL="0" indent="0">
              <a:buNone/>
              <a:defRPr sz="1100"/>
            </a:lvl1pPr>
            <a:lvl2pPr marL="371475" indent="0">
              <a:buNone/>
              <a:defRPr sz="1000"/>
            </a:lvl2pPr>
            <a:lvl3pPr marL="742950" indent="0">
              <a:buNone/>
              <a:defRPr sz="800"/>
            </a:lvl3pPr>
            <a:lvl4pPr marL="1114425" indent="0">
              <a:buNone/>
              <a:defRPr sz="700"/>
            </a:lvl4pPr>
            <a:lvl5pPr marL="1485900" indent="0">
              <a:buNone/>
              <a:defRPr sz="700"/>
            </a:lvl5pPr>
            <a:lvl6pPr marL="1857375" indent="0">
              <a:buNone/>
              <a:defRPr sz="700"/>
            </a:lvl6pPr>
            <a:lvl7pPr marL="2228850" indent="0">
              <a:buNone/>
              <a:defRPr sz="700"/>
            </a:lvl7pPr>
            <a:lvl8pPr marL="2600325" indent="0">
              <a:buNone/>
              <a:defRPr sz="700"/>
            </a:lvl8pPr>
            <a:lvl9pPr marL="2971800" indent="0">
              <a:buNone/>
              <a:defRPr sz="7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2C164511-2706-5041-A114-4BC346479C0E}" type="slidenum">
              <a:rPr lang="en-US"/>
              <a:pPr>
                <a:defRPr/>
              </a:pPr>
              <a:t>‹#›</a:t>
            </a:fld>
            <a:endParaRPr lang="en-US"/>
          </a:p>
        </p:txBody>
      </p:sp>
    </p:spTree>
    <p:extLst>
      <p:ext uri="{BB962C8B-B14F-4D97-AF65-F5344CB8AC3E}">
        <p14:creationId xmlns:p14="http://schemas.microsoft.com/office/powerpoint/2010/main" val="3935195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40164" y="2926080"/>
            <a:ext cx="43526075" cy="5486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441521" tIns="220760" rIns="441521" bIns="22076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3840164" y="9509760"/>
            <a:ext cx="43526075" cy="1975104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441521" tIns="220760" rIns="441521" bIns="22076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3840163" y="29992320"/>
            <a:ext cx="10668000" cy="21945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441521" tIns="220760" rIns="441521" bIns="220760" numCol="1" anchor="t" anchorCtr="0" compatLnSpc="1">
            <a:prstTxWarp prst="textNoShape">
              <a:avLst/>
            </a:prstTxWarp>
          </a:bodyPr>
          <a:lstStyle>
            <a:lvl1pPr defTabSz="4415136">
              <a:defRPr sz="6700">
                <a:cs typeface="+mn-cs"/>
              </a:defRPr>
            </a:lvl1pPr>
          </a:lstStyle>
          <a:p>
            <a:pPr>
              <a:defRPr/>
            </a:pPr>
            <a:endParaRPr lang="en-US"/>
          </a:p>
        </p:txBody>
      </p:sp>
      <p:sp>
        <p:nvSpPr>
          <p:cNvPr id="1029" name="Rectangle 5"/>
          <p:cNvSpPr>
            <a:spLocks noGrp="1" noChangeArrowheads="1"/>
          </p:cNvSpPr>
          <p:nvPr>
            <p:ph type="ftr" sz="quarter" idx="3"/>
          </p:nvPr>
        </p:nvSpPr>
        <p:spPr bwMode="auto">
          <a:xfrm>
            <a:off x="17495839" y="29992320"/>
            <a:ext cx="16214725" cy="21945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441521" tIns="220760" rIns="441521" bIns="220760" numCol="1" anchor="t" anchorCtr="0" compatLnSpc="1">
            <a:prstTxWarp prst="textNoShape">
              <a:avLst/>
            </a:prstTxWarp>
          </a:bodyPr>
          <a:lstStyle>
            <a:lvl1pPr algn="ctr" defTabSz="4415136">
              <a:defRPr sz="6700">
                <a:cs typeface="+mn-cs"/>
              </a:defRPr>
            </a:lvl1pPr>
          </a:lstStyle>
          <a:p>
            <a:pPr>
              <a:defRPr/>
            </a:pPr>
            <a:endParaRPr lang="en-US"/>
          </a:p>
        </p:txBody>
      </p:sp>
      <p:sp>
        <p:nvSpPr>
          <p:cNvPr id="1030" name="Rectangle 6"/>
          <p:cNvSpPr>
            <a:spLocks noGrp="1" noChangeArrowheads="1"/>
          </p:cNvSpPr>
          <p:nvPr>
            <p:ph type="sldNum" sz="quarter" idx="4"/>
          </p:nvPr>
        </p:nvSpPr>
        <p:spPr bwMode="auto">
          <a:xfrm>
            <a:off x="36698239" y="29992320"/>
            <a:ext cx="10668000" cy="21945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441521" tIns="220760" rIns="441521" bIns="220760" numCol="1" anchor="t" anchorCtr="0" compatLnSpc="1">
            <a:prstTxWarp prst="textNoShape">
              <a:avLst/>
            </a:prstTxWarp>
          </a:bodyPr>
          <a:lstStyle>
            <a:lvl1pPr algn="r" defTabSz="4415136">
              <a:defRPr sz="6700">
                <a:cs typeface="+mn-cs"/>
              </a:defRPr>
            </a:lvl1pPr>
          </a:lstStyle>
          <a:p>
            <a:pPr>
              <a:defRPr/>
            </a:pPr>
            <a:fld id="{2A493545-2AA6-AB45-9B95-85BE1935E7BF}"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p:titleStyle>
    <p:bodyStyle>
      <a:lvl1pPr marL="1656159" indent="-1656159" algn="l" defTabSz="4415136" rtl="0" eaLnBrk="1" fontAlgn="base" hangingPunct="1">
        <a:spcBef>
          <a:spcPct val="20000"/>
        </a:spcBef>
        <a:spcAft>
          <a:spcPct val="0"/>
        </a:spcAft>
        <a:buChar char="•"/>
        <a:defRPr sz="15400">
          <a:solidFill>
            <a:schemeClr val="tx1"/>
          </a:solidFill>
          <a:latin typeface="+mn-lt"/>
          <a:ea typeface="+mn-ea"/>
          <a:cs typeface="ＭＳ Ｐゴシック" charset="0"/>
        </a:defRPr>
      </a:lvl1pPr>
      <a:lvl2pPr marL="3587056" indent="-1378843" algn="l" defTabSz="4415136" rtl="0" eaLnBrk="1" fontAlgn="base" hangingPunct="1">
        <a:spcBef>
          <a:spcPct val="20000"/>
        </a:spcBef>
        <a:spcAft>
          <a:spcPct val="0"/>
        </a:spcAft>
        <a:buChar char="–"/>
        <a:defRPr sz="13500">
          <a:solidFill>
            <a:schemeClr val="tx1"/>
          </a:solidFill>
          <a:latin typeface="+mn-lt"/>
          <a:ea typeface="+mn-ea"/>
        </a:defRPr>
      </a:lvl2pPr>
      <a:lvl3pPr marL="5519242" indent="-1104106" algn="l" defTabSz="4415136" rtl="0" eaLnBrk="1" fontAlgn="base" hangingPunct="1">
        <a:spcBef>
          <a:spcPct val="20000"/>
        </a:spcBef>
        <a:spcAft>
          <a:spcPct val="0"/>
        </a:spcAft>
        <a:buChar char="•"/>
        <a:defRPr sz="11600">
          <a:solidFill>
            <a:schemeClr val="tx1"/>
          </a:solidFill>
          <a:latin typeface="+mn-lt"/>
          <a:ea typeface="+mn-ea"/>
        </a:defRPr>
      </a:lvl3pPr>
      <a:lvl4pPr marL="7726164" indent="-1102817" algn="l" defTabSz="4415136" rtl="0" eaLnBrk="1" fontAlgn="base" hangingPunct="1">
        <a:spcBef>
          <a:spcPct val="20000"/>
        </a:spcBef>
        <a:spcAft>
          <a:spcPct val="0"/>
        </a:spcAft>
        <a:buChar char="–"/>
        <a:defRPr sz="9700">
          <a:solidFill>
            <a:schemeClr val="tx1"/>
          </a:solidFill>
          <a:latin typeface="+mn-lt"/>
          <a:ea typeface="+mn-ea"/>
        </a:defRPr>
      </a:lvl4pPr>
      <a:lvl5pPr marL="9934377" indent="-1104106" algn="l" defTabSz="4415136" rtl="0" eaLnBrk="1" fontAlgn="base" hangingPunct="1">
        <a:spcBef>
          <a:spcPct val="20000"/>
        </a:spcBef>
        <a:spcAft>
          <a:spcPct val="0"/>
        </a:spcAft>
        <a:buChar char="»"/>
        <a:defRPr sz="9700">
          <a:solidFill>
            <a:schemeClr val="tx1"/>
          </a:solidFill>
          <a:latin typeface="+mn-lt"/>
          <a:ea typeface="+mn-ea"/>
        </a:defRPr>
      </a:lvl5pPr>
      <a:lvl6pPr marL="10305852" indent="-1104106" algn="l" defTabSz="4415136" rtl="0" eaLnBrk="1" fontAlgn="base" hangingPunct="1">
        <a:spcBef>
          <a:spcPct val="20000"/>
        </a:spcBef>
        <a:spcAft>
          <a:spcPct val="0"/>
        </a:spcAft>
        <a:buChar char="»"/>
        <a:defRPr sz="9700">
          <a:solidFill>
            <a:schemeClr val="tx1"/>
          </a:solidFill>
          <a:latin typeface="+mn-lt"/>
          <a:ea typeface="+mn-ea"/>
        </a:defRPr>
      </a:lvl6pPr>
      <a:lvl7pPr marL="10677327" indent="-1104106" algn="l" defTabSz="4415136" rtl="0" eaLnBrk="1" fontAlgn="base" hangingPunct="1">
        <a:spcBef>
          <a:spcPct val="20000"/>
        </a:spcBef>
        <a:spcAft>
          <a:spcPct val="0"/>
        </a:spcAft>
        <a:buChar char="»"/>
        <a:defRPr sz="9700">
          <a:solidFill>
            <a:schemeClr val="tx1"/>
          </a:solidFill>
          <a:latin typeface="+mn-lt"/>
          <a:ea typeface="+mn-ea"/>
        </a:defRPr>
      </a:lvl7pPr>
      <a:lvl8pPr marL="11048802" indent="-1104106" algn="l" defTabSz="4415136" rtl="0" eaLnBrk="1" fontAlgn="base" hangingPunct="1">
        <a:spcBef>
          <a:spcPct val="20000"/>
        </a:spcBef>
        <a:spcAft>
          <a:spcPct val="0"/>
        </a:spcAft>
        <a:buChar char="»"/>
        <a:defRPr sz="9700">
          <a:solidFill>
            <a:schemeClr val="tx1"/>
          </a:solidFill>
          <a:latin typeface="+mn-lt"/>
          <a:ea typeface="+mn-ea"/>
        </a:defRPr>
      </a:lvl8pPr>
      <a:lvl9pPr marL="11420277" indent="-1104106" algn="l" defTabSz="4415136" rtl="0" eaLnBrk="1" fontAlgn="base" hangingPunct="1">
        <a:spcBef>
          <a:spcPct val="20000"/>
        </a:spcBef>
        <a:spcAft>
          <a:spcPct val="0"/>
        </a:spcAft>
        <a:buChar char="»"/>
        <a:defRPr sz="9700">
          <a:solidFill>
            <a:schemeClr val="tx1"/>
          </a:solidFill>
          <a:latin typeface="+mn-lt"/>
          <a:ea typeface="+mn-ea"/>
        </a:defRPr>
      </a:lvl9pPr>
    </p:bodyStyle>
    <p:otherStyle>
      <a:defPPr>
        <a:defRPr lang="en-US"/>
      </a:defPPr>
      <a:lvl1pPr marL="0" algn="l" defTabSz="371475" rtl="0" eaLnBrk="1" latinLnBrk="0" hangingPunct="1">
        <a:defRPr sz="1500" kern="1200">
          <a:solidFill>
            <a:schemeClr val="tx1"/>
          </a:solidFill>
          <a:latin typeface="+mn-lt"/>
          <a:ea typeface="+mn-ea"/>
          <a:cs typeface="+mn-cs"/>
        </a:defRPr>
      </a:lvl1pPr>
      <a:lvl2pPr marL="371475" algn="l" defTabSz="371475" rtl="0" eaLnBrk="1" latinLnBrk="0" hangingPunct="1">
        <a:defRPr sz="1500" kern="1200">
          <a:solidFill>
            <a:schemeClr val="tx1"/>
          </a:solidFill>
          <a:latin typeface="+mn-lt"/>
          <a:ea typeface="+mn-ea"/>
          <a:cs typeface="+mn-cs"/>
        </a:defRPr>
      </a:lvl2pPr>
      <a:lvl3pPr marL="742950" algn="l" defTabSz="371475" rtl="0" eaLnBrk="1" latinLnBrk="0" hangingPunct="1">
        <a:defRPr sz="1500" kern="1200">
          <a:solidFill>
            <a:schemeClr val="tx1"/>
          </a:solidFill>
          <a:latin typeface="+mn-lt"/>
          <a:ea typeface="+mn-ea"/>
          <a:cs typeface="+mn-cs"/>
        </a:defRPr>
      </a:lvl3pPr>
      <a:lvl4pPr marL="1114425" algn="l" defTabSz="371475" rtl="0" eaLnBrk="1" latinLnBrk="0" hangingPunct="1">
        <a:defRPr sz="1500" kern="1200">
          <a:solidFill>
            <a:schemeClr val="tx1"/>
          </a:solidFill>
          <a:latin typeface="+mn-lt"/>
          <a:ea typeface="+mn-ea"/>
          <a:cs typeface="+mn-cs"/>
        </a:defRPr>
      </a:lvl4pPr>
      <a:lvl5pPr marL="1485900" algn="l" defTabSz="371475" rtl="0" eaLnBrk="1" latinLnBrk="0" hangingPunct="1">
        <a:defRPr sz="1500" kern="1200">
          <a:solidFill>
            <a:schemeClr val="tx1"/>
          </a:solidFill>
          <a:latin typeface="+mn-lt"/>
          <a:ea typeface="+mn-ea"/>
          <a:cs typeface="+mn-cs"/>
        </a:defRPr>
      </a:lvl5pPr>
      <a:lvl6pPr marL="1857375" algn="l" defTabSz="371475" rtl="0" eaLnBrk="1" latinLnBrk="0" hangingPunct="1">
        <a:defRPr sz="1500" kern="1200">
          <a:solidFill>
            <a:schemeClr val="tx1"/>
          </a:solidFill>
          <a:latin typeface="+mn-lt"/>
          <a:ea typeface="+mn-ea"/>
          <a:cs typeface="+mn-cs"/>
        </a:defRPr>
      </a:lvl6pPr>
      <a:lvl7pPr marL="2228850" algn="l" defTabSz="371475" rtl="0" eaLnBrk="1" latinLnBrk="0" hangingPunct="1">
        <a:defRPr sz="1500" kern="1200">
          <a:solidFill>
            <a:schemeClr val="tx1"/>
          </a:solidFill>
          <a:latin typeface="+mn-lt"/>
          <a:ea typeface="+mn-ea"/>
          <a:cs typeface="+mn-cs"/>
        </a:defRPr>
      </a:lvl7pPr>
      <a:lvl8pPr marL="2600325" algn="l" defTabSz="371475" rtl="0" eaLnBrk="1" latinLnBrk="0" hangingPunct="1">
        <a:defRPr sz="1500" kern="1200">
          <a:solidFill>
            <a:schemeClr val="tx1"/>
          </a:solidFill>
          <a:latin typeface="+mn-lt"/>
          <a:ea typeface="+mn-ea"/>
          <a:cs typeface="+mn-cs"/>
        </a:defRPr>
      </a:lvl8pPr>
      <a:lvl9pPr marL="2971800" algn="l" defTabSz="371475"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tif"/><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5.jpg"/><Relationship Id="rId12" Type="http://schemas.openxmlformats.org/officeDocument/2006/relationships/image" Target="../media/image10.png"/><Relationship Id="rId17" Type="http://schemas.openxmlformats.org/officeDocument/2006/relationships/image" Target="../media/image15.jpe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jpe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jpg"/><Relationship Id="rId5" Type="http://schemas.openxmlformats.org/officeDocument/2006/relationships/image" Target="../media/image3.jpg"/><Relationship Id="rId15" Type="http://schemas.openxmlformats.org/officeDocument/2006/relationships/image" Target="../media/image13.png"/><Relationship Id="rId10" Type="http://schemas.openxmlformats.org/officeDocument/2006/relationships/image" Target="../media/image8.jpg"/><Relationship Id="rId19" Type="http://schemas.openxmlformats.org/officeDocument/2006/relationships/image" Target="../media/image17.jpeg"/><Relationship Id="rId4" Type="http://schemas.openxmlformats.org/officeDocument/2006/relationships/image" Target="../media/image2.png"/><Relationship Id="rId9" Type="http://schemas.openxmlformats.org/officeDocument/2006/relationships/image" Target="../media/image7.tif"/><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8897506" y="2286000"/>
            <a:ext cx="33170115" cy="752130"/>
          </a:xfrm>
          <a:prstGeom prst="rect">
            <a:avLst/>
          </a:prstGeom>
          <a:noFill/>
          <a:ln>
            <a:noFill/>
          </a:ln>
        </p:spPr>
        <p:txBody>
          <a:bodyPr wrap="square" lIns="74295" tIns="37148" rIns="74295" bIns="37148">
            <a:spAutoFit/>
          </a:bodyPr>
          <a:lstStyle/>
          <a:p>
            <a:pPr algn="ctr"/>
            <a:r>
              <a:rPr lang="en-US" sz="4400" b="1" dirty="0">
                <a:latin typeface="Helvetica" pitchFamily="2" charset="0"/>
                <a:cs typeface="Helvetica"/>
              </a:rPr>
              <a:t> </a:t>
            </a:r>
            <a:r>
              <a:rPr lang="en-US" sz="4400">
                <a:solidFill>
                  <a:srgbClr val="000000"/>
                </a:solidFill>
                <a:effectLst/>
                <a:latin typeface="Helvetica" pitchFamily="2" charset="0"/>
                <a:ea typeface="Gulim" panose="020B0600000101010101" pitchFamily="34" charset="-127"/>
                <a:cs typeface="Gulim" panose="020B0600000101010101" pitchFamily="34" charset="-127"/>
              </a:rPr>
              <a:t>Edward D. Chan</a:t>
            </a:r>
            <a:r>
              <a:rPr lang="en-US" sz="4400">
                <a:solidFill>
                  <a:srgbClr val="000000"/>
                </a:solidFill>
                <a:effectLst/>
                <a:latin typeface="Helvetica" pitchFamily="2" charset="0"/>
                <a:ea typeface="Times New Roman" panose="02020603050405020304" pitchFamily="18" charset="0"/>
                <a:cs typeface="Gulim" panose="020B0600000101010101" pitchFamily="34" charset="-127"/>
              </a:rPr>
              <a:t>, </a:t>
            </a:r>
            <a:r>
              <a:rPr lang="en-US" sz="4400">
                <a:solidFill>
                  <a:srgbClr val="000000"/>
                </a:solidFill>
                <a:effectLst/>
                <a:latin typeface="Helvetica" pitchFamily="2" charset="0"/>
                <a:ea typeface="Gulim" panose="020B0600000101010101" pitchFamily="34" charset="-127"/>
                <a:cs typeface="Gulim" panose="020B0600000101010101" pitchFamily="34" charset="-127"/>
              </a:rPr>
              <a:t>Kum Ju Chae</a:t>
            </a:r>
            <a:r>
              <a:rPr lang="en-US" sz="4400">
                <a:solidFill>
                  <a:srgbClr val="000000"/>
                </a:solidFill>
                <a:effectLst/>
                <a:latin typeface="Helvetica" pitchFamily="2" charset="0"/>
                <a:ea typeface="Times New Roman" panose="02020603050405020304" pitchFamily="18" charset="0"/>
                <a:cs typeface="Gulim" panose="020B0600000101010101" pitchFamily="34" charset="-127"/>
              </a:rPr>
              <a:t>, Valerie Hale, Drew E. Narum, Jared J. Eddy, Matthew J. Strand, Tilman Koelsch, </a:t>
            </a:r>
            <a:r>
              <a:rPr lang="en-US" sz="4400">
                <a:solidFill>
                  <a:srgbClr val="000000"/>
                </a:solidFill>
                <a:effectLst/>
                <a:latin typeface="Helvetica" pitchFamily="2" charset="0"/>
                <a:ea typeface="Gulim" panose="020B0600000101010101" pitchFamily="34" charset="-127"/>
                <a:cs typeface="Gulim" panose="020B0600000101010101" pitchFamily="34" charset="-127"/>
              </a:rPr>
              <a:t>Jiwon Lyu</a:t>
            </a:r>
            <a:endParaRPr lang="en-US" sz="4400" dirty="0">
              <a:latin typeface="Helvetica" pitchFamily="2" charset="0"/>
              <a:cs typeface="Helvetica"/>
            </a:endParaRPr>
          </a:p>
        </p:txBody>
      </p:sp>
      <p:sp>
        <p:nvSpPr>
          <p:cNvPr id="14" name="Rectangle 13"/>
          <p:cNvSpPr/>
          <p:nvPr/>
        </p:nvSpPr>
        <p:spPr>
          <a:xfrm>
            <a:off x="5560242" y="3200400"/>
            <a:ext cx="40312159" cy="1429238"/>
          </a:xfrm>
          <a:prstGeom prst="rect">
            <a:avLst/>
          </a:prstGeom>
          <a:ln>
            <a:noFill/>
          </a:ln>
        </p:spPr>
        <p:txBody>
          <a:bodyPr wrap="square" lIns="74295" tIns="37148" rIns="74295" bIns="37148">
            <a:spAutoFit/>
          </a:bodyPr>
          <a:lstStyle/>
          <a:p>
            <a:pPr algn="ctr"/>
            <a:r>
              <a:rPr lang="en-US" sz="4400" dirty="0">
                <a:latin typeface="Helvetica" pitchFamily="2" charset="0"/>
                <a:cs typeface="Helvetica"/>
              </a:rPr>
              <a:t>Rocky Mountain Regional Veterans Affairs Medical Center, Aurora, CO; National Jewish Health, Denver, CO; University of Colorado Anschutz Medical Campus, Aurora, CO; </a:t>
            </a:r>
            <a:r>
              <a:rPr lang="en-US" sz="4400" kern="0">
                <a:solidFill>
                  <a:srgbClr val="212121"/>
                </a:solidFill>
                <a:effectLst/>
                <a:latin typeface="Helvetica" pitchFamily="2" charset="0"/>
                <a:ea typeface="Times New Roman" panose="02020603050405020304" pitchFamily="18" charset="0"/>
              </a:rPr>
              <a:t>Jeonbuk National University Hospital, Jeonju, South Korea; </a:t>
            </a:r>
            <a:r>
              <a:rPr lang="en-US" sz="4400" kern="0">
                <a:effectLst/>
                <a:latin typeface="Helvetica" pitchFamily="2" charset="0"/>
                <a:ea typeface="Batang" panose="02030600000101010101" pitchFamily="18" charset="-127"/>
              </a:rPr>
              <a:t>Soon Chun Hyang University Cheonan Hospital, Cheonan, Korea</a:t>
            </a:r>
            <a:r>
              <a:rPr lang="en-US" sz="4400">
                <a:effectLst/>
                <a:latin typeface="Helvetica" pitchFamily="2" charset="0"/>
              </a:rPr>
              <a:t> </a:t>
            </a:r>
            <a:endParaRPr lang="en-US" sz="4400" dirty="0">
              <a:latin typeface="Helvetica" pitchFamily="2" charset="0"/>
              <a:cs typeface="Helvetica"/>
            </a:endParaRPr>
          </a:p>
        </p:txBody>
      </p:sp>
      <p:sp>
        <p:nvSpPr>
          <p:cNvPr id="14465" name="TextBox 14464"/>
          <p:cNvSpPr txBox="1"/>
          <p:nvPr/>
        </p:nvSpPr>
        <p:spPr>
          <a:xfrm>
            <a:off x="-28517035" y="1028700"/>
            <a:ext cx="150041" cy="382798"/>
          </a:xfrm>
          <a:prstGeom prst="rect">
            <a:avLst/>
          </a:prstGeom>
          <a:noFill/>
        </p:spPr>
        <p:txBody>
          <a:bodyPr wrap="none" lIns="74295" tIns="37148" rIns="74295" bIns="37148" rtlCol="0">
            <a:spAutoFit/>
          </a:bodyPr>
          <a:lstStyle/>
          <a:p>
            <a:endParaRPr lang="en-US" dirty="0"/>
          </a:p>
        </p:txBody>
      </p:sp>
      <p:sp>
        <p:nvSpPr>
          <p:cNvPr id="14466" name="TextBox 14465"/>
          <p:cNvSpPr txBox="1"/>
          <p:nvPr/>
        </p:nvSpPr>
        <p:spPr>
          <a:xfrm>
            <a:off x="-34394591" y="9029700"/>
            <a:ext cx="150041" cy="382798"/>
          </a:xfrm>
          <a:prstGeom prst="rect">
            <a:avLst/>
          </a:prstGeom>
          <a:noFill/>
        </p:spPr>
        <p:txBody>
          <a:bodyPr wrap="none" lIns="74295" tIns="37148" rIns="74295" bIns="37148" rtlCol="0">
            <a:spAutoFit/>
          </a:bodyPr>
          <a:lstStyle/>
          <a:p>
            <a:endParaRPr lang="en-US"/>
          </a:p>
        </p:txBody>
      </p:sp>
      <p:pic>
        <p:nvPicPr>
          <p:cNvPr id="13315" name="Picture 273" descr="VA ECHCS LOGO full color.png                                   00D43AFCMacintosh HD                   BCDA7DD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0485" y="430493"/>
            <a:ext cx="6615128" cy="274179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p:nvSpPr>
        <p:spPr>
          <a:xfrm>
            <a:off x="13420936" y="1208627"/>
            <a:ext cx="23740864" cy="906018"/>
          </a:xfrm>
          <a:prstGeom prst="rect">
            <a:avLst/>
          </a:prstGeom>
        </p:spPr>
        <p:txBody>
          <a:bodyPr wrap="square" lIns="74295" tIns="37148" rIns="74295" bIns="37148">
            <a:spAutoFit/>
          </a:bodyPr>
          <a:lstStyle/>
          <a:p>
            <a:pPr algn="ctr"/>
            <a:r>
              <a:rPr lang="en-US" sz="5400" b="1">
                <a:solidFill>
                  <a:srgbClr val="000000"/>
                </a:solidFill>
                <a:effectLst/>
                <a:latin typeface="Helvetica" pitchFamily="2" charset="0"/>
                <a:ea typeface="Times New Roman" panose="02020603050405020304" pitchFamily="18" charset="0"/>
                <a:cs typeface="Gulim" panose="020B0600000101010101" pitchFamily="34" charset="-127"/>
              </a:rPr>
              <a:t>Chest CT analysis of lung disease due to non-tuberculous mycobacteria</a:t>
            </a:r>
            <a:endParaRPr lang="en-US" sz="5400" b="1" dirty="0">
              <a:latin typeface="Helvetica" pitchFamily="2" charset="0"/>
              <a:ea typeface="Calibri" panose="020F0502020204030204" pitchFamily="34" charset="0"/>
              <a:cs typeface="Times New Roman" panose="02020603050405020304" pitchFamily="18" charset="0"/>
            </a:endParaRPr>
          </a:p>
        </p:txBody>
      </p:sp>
      <p:sp>
        <p:nvSpPr>
          <p:cNvPr id="2264" name="Title 1"/>
          <p:cNvSpPr txBox="1">
            <a:spLocks/>
          </p:cNvSpPr>
          <p:nvPr/>
        </p:nvSpPr>
        <p:spPr>
          <a:xfrm>
            <a:off x="1053081" y="14756973"/>
            <a:ext cx="11349641" cy="815398"/>
          </a:xfrm>
          <a:prstGeom prst="rect">
            <a:avLst/>
          </a:prstGeom>
          <a:solidFill>
            <a:srgbClr val="0000FF"/>
          </a:solidFill>
        </p:spPr>
        <p:txBody>
          <a:bodyPr>
            <a:no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pPr marL="0" indent="0" algn="ctr">
              <a:buNone/>
            </a:pPr>
            <a:r>
              <a:rPr lang="en-US" sz="4000" b="1">
                <a:solidFill>
                  <a:schemeClr val="bg1"/>
                </a:solidFill>
                <a:latin typeface="Helvetica" pitchFamily="2" charset="0"/>
              </a:rPr>
              <a:t>Three main radiographic patterns for NTM-LD</a:t>
            </a:r>
          </a:p>
        </p:txBody>
      </p:sp>
      <p:sp>
        <p:nvSpPr>
          <p:cNvPr id="2306" name="Title 1"/>
          <p:cNvSpPr txBox="1">
            <a:spLocks/>
          </p:cNvSpPr>
          <p:nvPr/>
        </p:nvSpPr>
        <p:spPr>
          <a:xfrm>
            <a:off x="1251102" y="19354800"/>
            <a:ext cx="10953598" cy="1227208"/>
          </a:xfrm>
          <a:prstGeom prst="rect">
            <a:avLst/>
          </a:prstGeom>
          <a:solidFill>
            <a:srgbClr val="0000FF"/>
          </a:solidFill>
        </p:spPr>
        <p:txBody>
          <a:bodyPr>
            <a:no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chemeClr val="bg1"/>
                </a:solidFill>
                <a:latin typeface="Helvetica" pitchFamily="2" charset="0"/>
              </a:rPr>
              <a:t>Lobar distribution of NTM-LD (literature)</a:t>
            </a:r>
            <a:br>
              <a:rPr lang="en-US" sz="4000">
                <a:solidFill>
                  <a:schemeClr val="bg1"/>
                </a:solidFill>
                <a:latin typeface="Helvetica" pitchFamily="2" charset="0"/>
              </a:rPr>
            </a:br>
            <a:r>
              <a:rPr lang="en-US" sz="3200">
                <a:solidFill>
                  <a:schemeClr val="bg1"/>
                </a:solidFill>
                <a:latin typeface="Helvetica" pitchFamily="2" charset="0"/>
              </a:rPr>
              <a:t>(the RML, lingula, and RUL most commonly involved)</a:t>
            </a:r>
            <a:endParaRPr lang="en-US" sz="3200" b="1" dirty="0">
              <a:solidFill>
                <a:schemeClr val="bg1"/>
              </a:solidFill>
              <a:latin typeface="Helvetica"/>
              <a:cs typeface="Helvetica"/>
            </a:endParaRPr>
          </a:p>
        </p:txBody>
      </p:sp>
      <p:sp>
        <p:nvSpPr>
          <p:cNvPr id="4" name="Rectangle 3"/>
          <p:cNvSpPr/>
          <p:nvPr/>
        </p:nvSpPr>
        <p:spPr>
          <a:xfrm>
            <a:off x="1424246" y="5660608"/>
            <a:ext cx="10607311" cy="7848302"/>
          </a:xfrm>
          <a:prstGeom prst="rect">
            <a:avLst/>
          </a:prstGeom>
        </p:spPr>
        <p:txBody>
          <a:bodyPr wrap="square">
            <a:spAutoFit/>
          </a:bodyPr>
          <a:lstStyle/>
          <a:p>
            <a:pPr marL="0" indent="0">
              <a:buNone/>
            </a:pPr>
            <a:r>
              <a:rPr lang="en-US" sz="1800" b="1" u="sng">
                <a:effectLst/>
                <a:latin typeface="Helvetica" pitchFamily="2" charset="0"/>
                <a:ea typeface="Times New Roman" panose="02020603050405020304" pitchFamily="18" charset="0"/>
                <a:cs typeface="Times New Roman" panose="02020603050405020304" pitchFamily="18" charset="0"/>
              </a:rPr>
              <a:t>RATIONALE</a:t>
            </a:r>
            <a:r>
              <a:rPr lang="en-US" sz="1800">
                <a:effectLst/>
                <a:latin typeface="Helvetica" pitchFamily="2" charset="0"/>
                <a:ea typeface="Times New Roman" panose="02020603050405020304" pitchFamily="18" charset="0"/>
                <a:cs typeface="Times New Roman" panose="02020603050405020304" pitchFamily="18" charset="0"/>
              </a:rPr>
              <a:t>: Non-tuberculous mycobacteria lung disease (NTM-LD) is associated with several radiographic features including bronchiectasis, nodules with and without cavitation, centrilobular nodules (tree-in-bud opacities), ground-glass opacities, consolidation, and fibrocavitary (often upper lobe) disease.  Based on lung surgical literature, the right middle lobe, lingula, and right upper lobe (in various orders) are the more common lobes that are resected with intent to cure or better control of the infection, indicating indirectly that these lobes are most severely affected.  However, the prevalence of the different radiographic features with each lobe has not been systematically analyzed.  </a:t>
            </a:r>
            <a:r>
              <a:rPr lang="en-US" sz="1800" b="1" u="sng">
                <a:effectLst/>
                <a:latin typeface="Helvetica" pitchFamily="2" charset="0"/>
                <a:ea typeface="Times New Roman" panose="02020603050405020304" pitchFamily="18" charset="0"/>
                <a:cs typeface="Times New Roman" panose="02020603050405020304" pitchFamily="18" charset="0"/>
              </a:rPr>
              <a:t>METHODS</a:t>
            </a:r>
            <a:r>
              <a:rPr lang="en-US" sz="1800">
                <a:effectLst/>
                <a:latin typeface="Helvetica" pitchFamily="2" charset="0"/>
                <a:ea typeface="Times New Roman" panose="02020603050405020304" pitchFamily="18" charset="0"/>
                <a:cs typeface="Times New Roman" panose="02020603050405020304" pitchFamily="18" charset="0"/>
              </a:rPr>
              <a:t>: In a pilot study, a chest radiologist and a pulmonologist with special interest in NTM-LD independently analyzed the latest-available high-resolution chest CT scans of 50 consecutive patients with NTM-LD for each of the aforementioned radiographic features for each lobe (lingula counted as a separate lobe) and scored their severity semi-quantitatively using a numeric score: Grade 0 for none; Grade 1 for &lt;25% involvement of the lobe; Grade 2 for 25-50%; Grade 3 for &gt;75%.  For any differences in scoring, a consensus in scoring was achieved by in-person discussion while viewing the relevant CT scan.  Basic demographics and microbiologic data obtained included gender, age, culprit NTM species identified, prior to and peri-period of the chest CT analyzed.  </a:t>
            </a:r>
            <a:r>
              <a:rPr lang="en-US" sz="1800" b="1" u="sng">
                <a:effectLst/>
                <a:latin typeface="Helvetica" pitchFamily="2" charset="0"/>
                <a:ea typeface="Times New Roman" panose="02020603050405020304" pitchFamily="18" charset="0"/>
                <a:cs typeface="Times New Roman" panose="02020603050405020304" pitchFamily="18" charset="0"/>
              </a:rPr>
              <a:t>RESULTS</a:t>
            </a:r>
            <a:r>
              <a:rPr lang="en-US" sz="1800">
                <a:effectLst/>
                <a:latin typeface="Helvetica" pitchFamily="2" charset="0"/>
                <a:ea typeface="Times New Roman" panose="02020603050405020304" pitchFamily="18" charset="0"/>
                <a:cs typeface="Times New Roman" panose="02020603050405020304" pitchFamily="18" charset="0"/>
              </a:rPr>
              <a:t>: For the first 71 NTM-LD patients, there were 64 women and 7 men.  The number of patients [average age, years] with the culprit NTM included: 40 [67.6 years] </a:t>
            </a:r>
            <a:r>
              <a:rPr lang="en-US" sz="1800" i="1">
                <a:effectLst/>
                <a:latin typeface="Helvetica" pitchFamily="2" charset="0"/>
                <a:ea typeface="Times New Roman" panose="02020603050405020304" pitchFamily="18" charset="0"/>
                <a:cs typeface="Times New Roman" panose="02020603050405020304" pitchFamily="18" charset="0"/>
              </a:rPr>
              <a:t>Mycobacterium avium</a:t>
            </a:r>
            <a:r>
              <a:rPr lang="en-US" sz="1800">
                <a:effectLst/>
                <a:latin typeface="Helvetica" pitchFamily="2" charset="0"/>
                <a:ea typeface="Times New Roman" panose="02020603050405020304" pitchFamily="18" charset="0"/>
                <a:cs typeface="Times New Roman" panose="02020603050405020304" pitchFamily="18" charset="0"/>
              </a:rPr>
              <a:t> complex (MAC), 17 [65.2 years] </a:t>
            </a:r>
            <a:r>
              <a:rPr lang="en-US" sz="1800" i="1">
                <a:effectLst/>
                <a:latin typeface="Helvetica" pitchFamily="2" charset="0"/>
                <a:ea typeface="Times New Roman" panose="02020603050405020304" pitchFamily="18" charset="0"/>
                <a:cs typeface="Times New Roman" panose="02020603050405020304" pitchFamily="18" charset="0"/>
              </a:rPr>
              <a:t>M. abscessus</a:t>
            </a:r>
            <a:r>
              <a:rPr lang="en-US" sz="1800">
                <a:effectLst/>
                <a:latin typeface="Helvetica" pitchFamily="2" charset="0"/>
                <a:ea typeface="Times New Roman" panose="02020603050405020304" pitchFamily="18" charset="0"/>
                <a:cs typeface="Times New Roman" panose="02020603050405020304" pitchFamily="18" charset="0"/>
              </a:rPr>
              <a:t> group (mostly subsp. </a:t>
            </a:r>
            <a:r>
              <a:rPr lang="en-US" sz="1800" i="1">
                <a:effectLst/>
                <a:latin typeface="Helvetica" pitchFamily="2" charset="0"/>
                <a:ea typeface="Times New Roman" panose="02020603050405020304" pitchFamily="18" charset="0"/>
                <a:cs typeface="Times New Roman" panose="02020603050405020304" pitchFamily="18" charset="0"/>
              </a:rPr>
              <a:t>abscessus</a:t>
            </a:r>
            <a:r>
              <a:rPr lang="en-US" sz="1800">
                <a:effectLst/>
                <a:latin typeface="Helvetica" pitchFamily="2" charset="0"/>
                <a:ea typeface="Times New Roman" panose="02020603050405020304" pitchFamily="18" charset="0"/>
                <a:cs typeface="Times New Roman" panose="02020603050405020304" pitchFamily="18" charset="0"/>
              </a:rPr>
              <a:t> and subsp. </a:t>
            </a:r>
            <a:r>
              <a:rPr lang="en-US" sz="1800" i="1">
                <a:effectLst/>
                <a:latin typeface="Helvetica" pitchFamily="2" charset="0"/>
                <a:ea typeface="Times New Roman" panose="02020603050405020304" pitchFamily="18" charset="0"/>
                <a:cs typeface="Times New Roman" panose="02020603050405020304" pitchFamily="18" charset="0"/>
              </a:rPr>
              <a:t>massiliense</a:t>
            </a:r>
            <a:r>
              <a:rPr lang="en-US" sz="1800">
                <a:effectLst/>
                <a:latin typeface="Helvetica" pitchFamily="2" charset="0"/>
                <a:ea typeface="Times New Roman" panose="02020603050405020304" pitchFamily="18" charset="0"/>
                <a:cs typeface="Times New Roman" panose="02020603050405020304" pitchFamily="18" charset="0"/>
              </a:rPr>
              <a:t>), 7 [71.4 years] with both MAC and </a:t>
            </a:r>
            <a:r>
              <a:rPr lang="en-US" sz="1800" i="1">
                <a:effectLst/>
                <a:latin typeface="Helvetica" pitchFamily="2" charset="0"/>
                <a:ea typeface="Times New Roman" panose="02020603050405020304" pitchFamily="18" charset="0"/>
                <a:cs typeface="Times New Roman" panose="02020603050405020304" pitchFamily="18" charset="0"/>
              </a:rPr>
              <a:t>M. abscessus</a:t>
            </a:r>
            <a:r>
              <a:rPr lang="en-US" sz="1800">
                <a:effectLst/>
                <a:latin typeface="Helvetica" pitchFamily="2" charset="0"/>
                <a:ea typeface="Times New Roman" panose="02020603050405020304" pitchFamily="18" charset="0"/>
                <a:cs typeface="Times New Roman" panose="02020603050405020304" pitchFamily="18" charset="0"/>
              </a:rPr>
              <a:t> group; and 7 [62.7 years] with other NTM (2 </a:t>
            </a:r>
            <a:r>
              <a:rPr lang="en-US" sz="1800" i="1">
                <a:effectLst/>
                <a:latin typeface="Helvetica" pitchFamily="2" charset="0"/>
                <a:ea typeface="Times New Roman" panose="02020603050405020304" pitchFamily="18" charset="0"/>
                <a:cs typeface="Times New Roman" panose="02020603050405020304" pitchFamily="18" charset="0"/>
              </a:rPr>
              <a:t>M. kansasii</a:t>
            </a:r>
            <a:r>
              <a:rPr lang="en-US" sz="1800">
                <a:effectLst/>
                <a:latin typeface="Helvetica" pitchFamily="2" charset="0"/>
                <a:ea typeface="Times New Roman" panose="02020603050405020304" pitchFamily="18" charset="0"/>
                <a:cs typeface="Times New Roman" panose="02020603050405020304" pitchFamily="18" charset="0"/>
              </a:rPr>
              <a:t>, 1 </a:t>
            </a:r>
            <a:r>
              <a:rPr lang="en-US" sz="1800" i="1">
                <a:effectLst/>
                <a:latin typeface="Helvetica" pitchFamily="2" charset="0"/>
                <a:ea typeface="Times New Roman" panose="02020603050405020304" pitchFamily="18" charset="0"/>
                <a:cs typeface="Times New Roman" panose="02020603050405020304" pitchFamily="18" charset="0"/>
              </a:rPr>
              <a:t>M. lentiflavum</a:t>
            </a:r>
            <a:r>
              <a:rPr lang="en-US" sz="1800">
                <a:effectLst/>
                <a:latin typeface="Helvetica" pitchFamily="2" charset="0"/>
                <a:ea typeface="Times New Roman" panose="02020603050405020304" pitchFamily="18" charset="0"/>
                <a:cs typeface="Times New Roman" panose="02020603050405020304" pitchFamily="18" charset="0"/>
              </a:rPr>
              <a:t>, 1 </a:t>
            </a:r>
            <a:r>
              <a:rPr lang="en-US" sz="1800" i="1">
                <a:effectLst/>
                <a:latin typeface="Helvetica" pitchFamily="2" charset="0"/>
                <a:ea typeface="Times New Roman" panose="02020603050405020304" pitchFamily="18" charset="0"/>
                <a:cs typeface="Times New Roman" panose="02020603050405020304" pitchFamily="18" charset="0"/>
              </a:rPr>
              <a:t>M. fortuitum</a:t>
            </a:r>
            <a:r>
              <a:rPr lang="en-US" sz="1800">
                <a:effectLst/>
                <a:latin typeface="Helvetica" pitchFamily="2" charset="0"/>
                <a:ea typeface="Times New Roman" panose="02020603050405020304" pitchFamily="18" charset="0"/>
                <a:cs typeface="Times New Roman" panose="02020603050405020304" pitchFamily="18" charset="0"/>
              </a:rPr>
              <a:t>, and 3 </a:t>
            </a:r>
            <a:r>
              <a:rPr lang="en-US" sz="1800" i="1">
                <a:effectLst/>
                <a:latin typeface="Helvetica" pitchFamily="2" charset="0"/>
                <a:ea typeface="Times New Roman" panose="02020603050405020304" pitchFamily="18" charset="0"/>
                <a:cs typeface="Times New Roman" panose="02020603050405020304" pitchFamily="18" charset="0"/>
              </a:rPr>
              <a:t>M. simiae</a:t>
            </a:r>
            <a:r>
              <a:rPr lang="en-US" sz="1800">
                <a:effectLst/>
                <a:latin typeface="Helvetica" pitchFamily="2" charset="0"/>
                <a:ea typeface="Times New Roman" panose="02020603050405020304" pitchFamily="18" charset="0"/>
                <a:cs typeface="Times New Roman" panose="02020603050405020304" pitchFamily="18" charset="0"/>
              </a:rPr>
              <a:t>).  </a:t>
            </a:r>
            <a:r>
              <a:rPr lang="en-US" sz="1800" dirty="0">
                <a:latin typeface="Helvetica" pitchFamily="2" charset="0"/>
              </a:rPr>
              <a:t>The three most commonly </a:t>
            </a:r>
            <a:r>
              <a:rPr lang="en-US" sz="1800" dirty="0" err="1">
                <a:latin typeface="Helvetica" pitchFamily="2" charset="0"/>
              </a:rPr>
              <a:t>involved</a:t>
            </a:r>
            <a:r>
              <a:rPr lang="en-US" sz="1800" dirty="0">
                <a:latin typeface="Helvetica" pitchFamily="2" charset="0"/>
              </a:rPr>
              <a:t> lobes for each of the radiographic features were: </a:t>
            </a:r>
            <a:r>
              <a:rPr lang="en-US" sz="1800" u="sng" dirty="0">
                <a:latin typeface="Helvetica" pitchFamily="2" charset="0"/>
              </a:rPr>
              <a:t>bronchiectasis</a:t>
            </a:r>
            <a:r>
              <a:rPr lang="en-US" sz="1800" dirty="0">
                <a:latin typeface="Helvetica" pitchFamily="2" charset="0"/>
              </a:rPr>
              <a:t> (RML, </a:t>
            </a:r>
            <a:r>
              <a:rPr lang="en-US" sz="1800" dirty="0" err="1">
                <a:latin typeface="Helvetica" pitchFamily="2" charset="0"/>
              </a:rPr>
              <a:t>lingula</a:t>
            </a:r>
            <a:r>
              <a:rPr lang="en-US" sz="1800" dirty="0">
                <a:latin typeface="Helvetica" pitchFamily="2" charset="0"/>
              </a:rPr>
              <a:t>, RUL); </a:t>
            </a:r>
            <a:r>
              <a:rPr lang="en-US" sz="1800" u="sng" dirty="0" err="1">
                <a:latin typeface="Helvetica" pitchFamily="2" charset="0"/>
              </a:rPr>
              <a:t>centrilobular</a:t>
            </a:r>
            <a:r>
              <a:rPr lang="en-US" sz="1800" u="sng" dirty="0">
                <a:latin typeface="Helvetica" pitchFamily="2" charset="0"/>
              </a:rPr>
              <a:t> nodules / tree-in-bud opacities</a:t>
            </a:r>
            <a:r>
              <a:rPr lang="en-US" sz="1800" dirty="0">
                <a:latin typeface="Helvetica" pitchFamily="2" charset="0"/>
              </a:rPr>
              <a:t> (RLL, RML, LLL); </a:t>
            </a:r>
            <a:r>
              <a:rPr lang="en-US" sz="1800" u="sng" dirty="0">
                <a:latin typeface="Helvetica" pitchFamily="2" charset="0"/>
              </a:rPr>
              <a:t>consolidation</a:t>
            </a:r>
            <a:r>
              <a:rPr lang="en-US" sz="1800" dirty="0">
                <a:latin typeface="Helvetica" pitchFamily="2" charset="0"/>
              </a:rPr>
              <a:t> (</a:t>
            </a:r>
            <a:r>
              <a:rPr lang="en-US" sz="1800" dirty="0" err="1">
                <a:latin typeface="Helvetica" pitchFamily="2" charset="0"/>
              </a:rPr>
              <a:t>lingula</a:t>
            </a:r>
            <a:r>
              <a:rPr lang="en-US" sz="1800" dirty="0">
                <a:latin typeface="Helvetica" pitchFamily="2" charset="0"/>
              </a:rPr>
              <a:t>, RLL); and </a:t>
            </a:r>
            <a:r>
              <a:rPr lang="en-US" sz="1800" u="sng" dirty="0">
                <a:latin typeface="Helvetica" pitchFamily="2" charset="0"/>
              </a:rPr>
              <a:t>large nodules</a:t>
            </a:r>
            <a:r>
              <a:rPr lang="en-US" sz="1800" dirty="0">
                <a:latin typeface="Helvetica" pitchFamily="2" charset="0"/>
              </a:rPr>
              <a:t> (RLL, LLL, RUL).  </a:t>
            </a:r>
            <a:r>
              <a:rPr lang="en-US" sz="1800">
                <a:effectLst/>
                <a:latin typeface="Helvetica" pitchFamily="2" charset="0"/>
                <a:ea typeface="Times New Roman" panose="02020603050405020304" pitchFamily="18" charset="0"/>
                <a:cs typeface="Times New Roman" panose="02020603050405020304" pitchFamily="18" charset="0"/>
              </a:rPr>
              <a:t>For </a:t>
            </a:r>
            <a:r>
              <a:rPr lang="en-US" sz="1800" u="sng">
                <a:effectLst/>
                <a:latin typeface="Helvetica" pitchFamily="2" charset="0"/>
                <a:ea typeface="Times New Roman" panose="02020603050405020304" pitchFamily="18" charset="0"/>
                <a:cs typeface="Times New Roman" panose="02020603050405020304" pitchFamily="18" charset="0"/>
              </a:rPr>
              <a:t>cavitary disease</a:t>
            </a:r>
            <a:r>
              <a:rPr lang="en-US" sz="1800">
                <a:effectLst/>
                <a:latin typeface="Helvetica" pitchFamily="2" charset="0"/>
                <a:ea typeface="Times New Roman" panose="02020603050405020304" pitchFamily="18" charset="0"/>
                <a:cs typeface="Times New Roman" panose="02020603050405020304" pitchFamily="18" charset="0"/>
              </a:rPr>
              <a:t>, RUL, RLL, LUL, and LLL were most affected, with 11, 6, 4, and 4 cavities, respectively.  </a:t>
            </a:r>
            <a:r>
              <a:rPr lang="en-US" sz="1800" b="1" u="sng">
                <a:solidFill>
                  <a:srgbClr val="000000"/>
                </a:solidFill>
                <a:effectLst/>
                <a:latin typeface="Helvetica" pitchFamily="2" charset="0"/>
                <a:ea typeface="Times New Roman" panose="02020603050405020304" pitchFamily="18" charset="0"/>
                <a:cs typeface="Times New Roman" panose="02020603050405020304" pitchFamily="18" charset="0"/>
              </a:rPr>
              <a:t>CONCLUSIONS</a:t>
            </a:r>
            <a:r>
              <a:rPr lang="en-US" sz="1800">
                <a:solidFill>
                  <a:srgbClr val="000000"/>
                </a:solidFill>
                <a:effectLst/>
                <a:latin typeface="Helvetica" pitchFamily="2" charset="0"/>
                <a:ea typeface="Times New Roman" panose="02020603050405020304" pitchFamily="18" charset="0"/>
                <a:cs typeface="Times New Roman" panose="02020603050405020304" pitchFamily="18" charset="0"/>
              </a:rPr>
              <a:t>: Our findings confirmed that severe bronchiectasis, a common indication for lung resection, most commonly involves the RML, lingula, and RUL.  However, because cavitation was not found in the RML and lingula but was most commonly found in the RUL, we posit that physical-chemical factors contribute to the formation of cavities, as has been proposed for tuberculosis.</a:t>
            </a:r>
            <a:endParaRPr lang="en-US" sz="1800">
              <a:effectLst/>
              <a:latin typeface="Helvetica" pitchFamily="2" charset="0"/>
              <a:ea typeface="Times New Roman" panose="02020603050405020304" pitchFamily="18" charset="0"/>
              <a:cs typeface="Times New Roman" panose="02020603050405020304" pitchFamily="18" charset="0"/>
            </a:endParaRPr>
          </a:p>
        </p:txBody>
      </p:sp>
      <p:sp>
        <p:nvSpPr>
          <p:cNvPr id="455" name="Title 1"/>
          <p:cNvSpPr txBox="1">
            <a:spLocks/>
          </p:cNvSpPr>
          <p:nvPr/>
        </p:nvSpPr>
        <p:spPr>
          <a:xfrm>
            <a:off x="1885936" y="13716000"/>
            <a:ext cx="9683931" cy="758286"/>
          </a:xfrm>
          <a:prstGeom prst="rect">
            <a:avLst/>
          </a:prstGeom>
          <a:solidFill>
            <a:srgbClr val="000090"/>
          </a:solidFill>
          <a:ln>
            <a:solidFill>
              <a:srgbClr val="000090"/>
            </a:solidFill>
          </a:ln>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4000" b="1" dirty="0">
                <a:solidFill>
                  <a:schemeClr val="bg1"/>
                </a:solidFill>
                <a:latin typeface="Helvetica"/>
                <a:cs typeface="Helvetica"/>
              </a:rPr>
              <a:t>BACKGROUND</a:t>
            </a:r>
          </a:p>
        </p:txBody>
      </p:sp>
      <p:sp>
        <p:nvSpPr>
          <p:cNvPr id="2204" name="Title 1"/>
          <p:cNvSpPr txBox="1">
            <a:spLocks/>
          </p:cNvSpPr>
          <p:nvPr/>
        </p:nvSpPr>
        <p:spPr>
          <a:xfrm>
            <a:off x="27633873" y="4800600"/>
            <a:ext cx="9687415" cy="741362"/>
          </a:xfrm>
          <a:prstGeom prst="rect">
            <a:avLst/>
          </a:prstGeom>
          <a:solidFill>
            <a:srgbClr val="000090"/>
          </a:solidFill>
        </p:spPr>
        <p:txBody>
          <a:bodyPr>
            <a:norm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rgbClr val="FFFFFF"/>
                </a:solidFill>
                <a:latin typeface="Helvetica"/>
                <a:cs typeface="Helvetica"/>
              </a:rPr>
              <a:t>RESULTS – tabulation</a:t>
            </a:r>
            <a:endParaRPr lang="en-US" sz="4000" b="1" dirty="0">
              <a:solidFill>
                <a:srgbClr val="FFFFFF"/>
              </a:solidFill>
              <a:latin typeface="Helvetica"/>
              <a:cs typeface="Helvetica"/>
            </a:endParaRPr>
          </a:p>
        </p:txBody>
      </p:sp>
      <p:sp>
        <p:nvSpPr>
          <p:cNvPr id="2312" name="Title 1">
            <a:extLst>
              <a:ext uri="{FF2B5EF4-FFF2-40B4-BE49-F238E27FC236}">
                <a16:creationId xmlns:a16="http://schemas.microsoft.com/office/drawing/2014/main" id="{0A9D739C-DA89-D3D9-4EC3-D548195CC2C5}"/>
              </a:ext>
            </a:extLst>
          </p:cNvPr>
          <p:cNvSpPr txBox="1">
            <a:spLocks/>
          </p:cNvSpPr>
          <p:nvPr/>
        </p:nvSpPr>
        <p:spPr>
          <a:xfrm>
            <a:off x="1471470" y="26212800"/>
            <a:ext cx="10512862" cy="823070"/>
          </a:xfrm>
          <a:prstGeom prst="rect">
            <a:avLst/>
          </a:prstGeom>
          <a:solidFill>
            <a:srgbClr val="0432FF"/>
          </a:solidFill>
        </p:spPr>
        <p:txBody>
          <a:bodyPr>
            <a:norm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chemeClr val="bg1"/>
                </a:solidFill>
                <a:latin typeface="Helvetica" pitchFamily="2" charset="0"/>
              </a:rPr>
              <a:t>Radiologic features of NTM-LD include:</a:t>
            </a:r>
            <a:endParaRPr lang="en-US" sz="4000" kern="0" dirty="0">
              <a:solidFill>
                <a:schemeClr val="bg1"/>
              </a:solidFill>
            </a:endParaRPr>
          </a:p>
        </p:txBody>
      </p:sp>
      <p:sp>
        <p:nvSpPr>
          <p:cNvPr id="2960" name="Title 1">
            <a:extLst>
              <a:ext uri="{FF2B5EF4-FFF2-40B4-BE49-F238E27FC236}">
                <a16:creationId xmlns:a16="http://schemas.microsoft.com/office/drawing/2014/main" id="{3FE3FBA0-3BE4-2FF3-38AF-340B26FF1E9D}"/>
              </a:ext>
            </a:extLst>
          </p:cNvPr>
          <p:cNvSpPr txBox="1">
            <a:spLocks/>
          </p:cNvSpPr>
          <p:nvPr/>
        </p:nvSpPr>
        <p:spPr>
          <a:xfrm>
            <a:off x="26619724" y="24193912"/>
            <a:ext cx="11715713" cy="1104488"/>
          </a:xfrm>
          <a:prstGeom prst="rect">
            <a:avLst/>
          </a:prstGeom>
          <a:solidFill>
            <a:srgbClr val="000090"/>
          </a:solidFill>
        </p:spPr>
        <p:txBody>
          <a:bodyPr>
            <a:no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3200" b="1">
                <a:solidFill>
                  <a:schemeClr val="bg1"/>
                </a:solidFill>
                <a:latin typeface="Helvetica" pitchFamily="2" charset="0"/>
              </a:rPr>
              <a:t>Hypothesis on why NTM (and TB) cavities may be more common in the upper lobes (with RUL &gt; LUL)</a:t>
            </a:r>
            <a:r>
              <a:rPr lang="en-US" sz="3200">
                <a:solidFill>
                  <a:schemeClr val="bg1"/>
                </a:solidFill>
                <a:latin typeface="Helvetica" pitchFamily="2" charset="0"/>
              </a:rPr>
              <a:t>…</a:t>
            </a:r>
            <a:endParaRPr lang="en-US" sz="3200" b="1" dirty="0">
              <a:solidFill>
                <a:schemeClr val="bg1"/>
              </a:solidFill>
              <a:latin typeface="Helvetica" pitchFamily="2" charset="0"/>
            </a:endParaRPr>
          </a:p>
        </p:txBody>
      </p:sp>
      <p:grpSp>
        <p:nvGrpSpPr>
          <p:cNvPr id="14493" name="Group 14492">
            <a:extLst>
              <a:ext uri="{FF2B5EF4-FFF2-40B4-BE49-F238E27FC236}">
                <a16:creationId xmlns:a16="http://schemas.microsoft.com/office/drawing/2014/main" id="{5F2FA08C-A0E8-5575-93E3-65913C659ACC}"/>
              </a:ext>
            </a:extLst>
          </p:cNvPr>
          <p:cNvGrpSpPr/>
          <p:nvPr/>
        </p:nvGrpSpPr>
        <p:grpSpPr>
          <a:xfrm>
            <a:off x="1390095" y="15747573"/>
            <a:ext cx="10675613" cy="3302427"/>
            <a:chOff x="685800" y="16002000"/>
            <a:chExt cx="10675613" cy="3302427"/>
          </a:xfrm>
        </p:grpSpPr>
        <p:grpSp>
          <p:nvGrpSpPr>
            <p:cNvPr id="16" name="Group 15">
              <a:extLst>
                <a:ext uri="{FF2B5EF4-FFF2-40B4-BE49-F238E27FC236}">
                  <a16:creationId xmlns:a16="http://schemas.microsoft.com/office/drawing/2014/main" id="{0A0D0FC3-10AC-3A88-5DF0-0498C8EF5D54}"/>
                </a:ext>
              </a:extLst>
            </p:cNvPr>
            <p:cNvGrpSpPr/>
            <p:nvPr/>
          </p:nvGrpSpPr>
          <p:grpSpPr>
            <a:xfrm>
              <a:off x="8147515" y="16002000"/>
              <a:ext cx="3213898" cy="2996273"/>
              <a:chOff x="8625710" y="2932566"/>
              <a:chExt cx="3213898" cy="2996273"/>
            </a:xfrm>
          </p:grpSpPr>
          <p:sp>
            <p:nvSpPr>
              <p:cNvPr id="17" name="TextBox 16">
                <a:extLst>
                  <a:ext uri="{FF2B5EF4-FFF2-40B4-BE49-F238E27FC236}">
                    <a16:creationId xmlns:a16="http://schemas.microsoft.com/office/drawing/2014/main" id="{F3AF860B-032E-1204-15E8-BE3C1152E3A3}"/>
                  </a:ext>
                </a:extLst>
              </p:cNvPr>
              <p:cNvSpPr txBox="1"/>
              <p:nvPr/>
            </p:nvSpPr>
            <p:spPr>
              <a:xfrm>
                <a:off x="8829871" y="5528729"/>
                <a:ext cx="2805576" cy="400110"/>
              </a:xfrm>
              <a:prstGeom prst="rect">
                <a:avLst/>
              </a:prstGeom>
              <a:noFill/>
            </p:spPr>
            <p:txBody>
              <a:bodyPr wrap="none" rtlCol="0">
                <a:spAutoFit/>
              </a:bodyPr>
              <a:lstStyle/>
              <a:p>
                <a:pPr algn="ctr"/>
                <a:r>
                  <a:rPr lang="en-US" sz="2000" b="1">
                    <a:latin typeface="Helvetica" pitchFamily="2" charset="0"/>
                  </a:rPr>
                  <a:t>Fibrocavitary disease</a:t>
                </a:r>
              </a:p>
            </p:txBody>
          </p:sp>
          <p:pic>
            <p:nvPicPr>
              <p:cNvPr id="18" name="Picture 32">
                <a:extLst>
                  <a:ext uri="{FF2B5EF4-FFF2-40B4-BE49-F238E27FC236}">
                    <a16:creationId xmlns:a16="http://schemas.microsoft.com/office/drawing/2014/main" id="{ACE1514A-5EE4-293B-1BD8-770874B7DC1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060" t="6402" r="13165" b="4313"/>
              <a:stretch/>
            </p:blipFill>
            <p:spPr bwMode="auto">
              <a:xfrm>
                <a:off x="8625710" y="2932566"/>
                <a:ext cx="3213898" cy="256058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a:extLst>
                <a:ext uri="{FF2B5EF4-FFF2-40B4-BE49-F238E27FC236}">
                  <a16:creationId xmlns:a16="http://schemas.microsoft.com/office/drawing/2014/main" id="{F8208438-2005-3BAC-A0B4-7B6B51D806F8}"/>
                </a:ext>
              </a:extLst>
            </p:cNvPr>
            <p:cNvGrpSpPr/>
            <p:nvPr/>
          </p:nvGrpSpPr>
          <p:grpSpPr>
            <a:xfrm>
              <a:off x="3886622" y="16002000"/>
              <a:ext cx="3839439" cy="3302427"/>
              <a:chOff x="4327806" y="2934188"/>
              <a:chExt cx="3839439" cy="3302427"/>
            </a:xfrm>
          </p:grpSpPr>
          <p:sp>
            <p:nvSpPr>
              <p:cNvPr id="22" name="TextBox 21">
                <a:extLst>
                  <a:ext uri="{FF2B5EF4-FFF2-40B4-BE49-F238E27FC236}">
                    <a16:creationId xmlns:a16="http://schemas.microsoft.com/office/drawing/2014/main" id="{67D2C550-CFBF-E4E5-0FD9-420FA65060BC}"/>
                  </a:ext>
                </a:extLst>
              </p:cNvPr>
              <p:cNvSpPr txBox="1"/>
              <p:nvPr/>
            </p:nvSpPr>
            <p:spPr>
              <a:xfrm>
                <a:off x="4730123" y="5528729"/>
                <a:ext cx="3034805" cy="707886"/>
              </a:xfrm>
              <a:prstGeom prst="rect">
                <a:avLst/>
              </a:prstGeom>
              <a:noFill/>
            </p:spPr>
            <p:txBody>
              <a:bodyPr wrap="none" rtlCol="0">
                <a:spAutoFit/>
              </a:bodyPr>
              <a:lstStyle/>
              <a:p>
                <a:pPr algn="ctr"/>
                <a:r>
                  <a:rPr lang="en-US" sz="2000" b="1">
                    <a:latin typeface="Helvetica" pitchFamily="2" charset="0"/>
                  </a:rPr>
                  <a:t>Nodular bronchiectasis</a:t>
                </a:r>
              </a:p>
              <a:p>
                <a:pPr algn="ctr"/>
                <a:r>
                  <a:rPr lang="en-US" sz="2000" b="1">
                    <a:latin typeface="Helvetica" pitchFamily="2" charset="0"/>
                  </a:rPr>
                  <a:t>with nodular cavitation</a:t>
                </a:r>
              </a:p>
            </p:txBody>
          </p:sp>
          <p:pic>
            <p:nvPicPr>
              <p:cNvPr id="24" name="Picture 23">
                <a:extLst>
                  <a:ext uri="{FF2B5EF4-FFF2-40B4-BE49-F238E27FC236}">
                    <a16:creationId xmlns:a16="http://schemas.microsoft.com/office/drawing/2014/main" id="{C32651EF-D336-4F2A-DC8C-E19F1AE7BBA8}"/>
                  </a:ext>
                </a:extLst>
              </p:cNvPr>
              <p:cNvPicPr>
                <a:picLocks noChangeAspect="1"/>
              </p:cNvPicPr>
              <p:nvPr/>
            </p:nvPicPr>
            <p:blipFill rotWithShape="1">
              <a:blip r:embed="rId5">
                <a:extLst>
                  <a:ext uri="{28A0092B-C50C-407E-A947-70E740481C1C}">
                    <a14:useLocalDpi xmlns:a14="http://schemas.microsoft.com/office/drawing/2010/main" val="0"/>
                  </a:ext>
                </a:extLst>
              </a:blip>
              <a:srcRect l="8569" t="25781" r="9399" b="19580"/>
              <a:stretch/>
            </p:blipFill>
            <p:spPr>
              <a:xfrm>
                <a:off x="4327806" y="2934188"/>
                <a:ext cx="3839439" cy="2557339"/>
              </a:xfrm>
              <a:prstGeom prst="rect">
                <a:avLst/>
              </a:prstGeom>
            </p:spPr>
          </p:pic>
        </p:grpSp>
        <p:grpSp>
          <p:nvGrpSpPr>
            <p:cNvPr id="25" name="Group 24">
              <a:extLst>
                <a:ext uri="{FF2B5EF4-FFF2-40B4-BE49-F238E27FC236}">
                  <a16:creationId xmlns:a16="http://schemas.microsoft.com/office/drawing/2014/main" id="{FBD56DFF-3B3C-295B-F20D-CC829502D899}"/>
                </a:ext>
              </a:extLst>
            </p:cNvPr>
            <p:cNvGrpSpPr/>
            <p:nvPr/>
          </p:nvGrpSpPr>
          <p:grpSpPr>
            <a:xfrm>
              <a:off x="685800" y="16002000"/>
              <a:ext cx="3034805" cy="2988383"/>
              <a:chOff x="1107435" y="2940456"/>
              <a:chExt cx="3034805" cy="2988383"/>
            </a:xfrm>
          </p:grpSpPr>
          <p:sp>
            <p:nvSpPr>
              <p:cNvPr id="26" name="TextBox 25">
                <a:extLst>
                  <a:ext uri="{FF2B5EF4-FFF2-40B4-BE49-F238E27FC236}">
                    <a16:creationId xmlns:a16="http://schemas.microsoft.com/office/drawing/2014/main" id="{0AB040DD-ED7A-924A-D04C-233BA00FCB27}"/>
                  </a:ext>
                </a:extLst>
              </p:cNvPr>
              <p:cNvSpPr txBox="1"/>
              <p:nvPr/>
            </p:nvSpPr>
            <p:spPr>
              <a:xfrm>
                <a:off x="1107435" y="5528729"/>
                <a:ext cx="3034805" cy="400110"/>
              </a:xfrm>
              <a:prstGeom prst="rect">
                <a:avLst/>
              </a:prstGeom>
              <a:noFill/>
            </p:spPr>
            <p:txBody>
              <a:bodyPr wrap="none" rtlCol="0">
                <a:spAutoFit/>
              </a:bodyPr>
              <a:lstStyle/>
              <a:p>
                <a:pPr algn="ctr"/>
                <a:r>
                  <a:rPr lang="en-US" sz="2000" b="1">
                    <a:latin typeface="Helvetica" pitchFamily="2" charset="0"/>
                  </a:rPr>
                  <a:t>Nodular bronchiectasis</a:t>
                </a:r>
              </a:p>
            </p:txBody>
          </p:sp>
          <p:grpSp>
            <p:nvGrpSpPr>
              <p:cNvPr id="33" name="Group 32">
                <a:extLst>
                  <a:ext uri="{FF2B5EF4-FFF2-40B4-BE49-F238E27FC236}">
                    <a16:creationId xmlns:a16="http://schemas.microsoft.com/office/drawing/2014/main" id="{6F987A4C-90E2-2181-B7B4-B9416E8253F5}"/>
                  </a:ext>
                </a:extLst>
              </p:cNvPr>
              <p:cNvGrpSpPr/>
              <p:nvPr/>
            </p:nvGrpSpPr>
            <p:grpSpPr>
              <a:xfrm>
                <a:off x="1367537" y="2940456"/>
                <a:ext cx="2514600" cy="2556722"/>
                <a:chOff x="1354249" y="2940456"/>
                <a:chExt cx="2514600" cy="2556722"/>
              </a:xfrm>
            </p:grpSpPr>
            <p:pic>
              <p:nvPicPr>
                <p:cNvPr id="36" name="Picture 35">
                  <a:extLst>
                    <a:ext uri="{FF2B5EF4-FFF2-40B4-BE49-F238E27FC236}">
                      <a16:creationId xmlns:a16="http://schemas.microsoft.com/office/drawing/2014/main" id="{AA915F44-C7F5-3FDE-085C-B59A952E1C73}"/>
                    </a:ext>
                  </a:extLst>
                </p:cNvPr>
                <p:cNvPicPr>
                  <a:picLocks noChangeAspect="1"/>
                </p:cNvPicPr>
                <p:nvPr/>
              </p:nvPicPr>
              <p:blipFill rotWithShape="1">
                <a:blip r:embed="rId6"/>
                <a:srcRect l="27543" t="10361" r="26057" b="3177"/>
                <a:stretch/>
              </p:blipFill>
              <p:spPr>
                <a:xfrm>
                  <a:off x="1354249" y="2940456"/>
                  <a:ext cx="2514600" cy="2556722"/>
                </a:xfrm>
                <a:prstGeom prst="rect">
                  <a:avLst/>
                </a:prstGeom>
              </p:spPr>
            </p:pic>
            <p:cxnSp>
              <p:nvCxnSpPr>
                <p:cNvPr id="38" name="Straight Arrow Connector 37">
                  <a:extLst>
                    <a:ext uri="{FF2B5EF4-FFF2-40B4-BE49-F238E27FC236}">
                      <a16:creationId xmlns:a16="http://schemas.microsoft.com/office/drawing/2014/main" id="{ADCEF7B4-F46B-C56B-1F08-0DC6FD27D1D1}"/>
                    </a:ext>
                  </a:extLst>
                </p:cNvPr>
                <p:cNvCxnSpPr>
                  <a:cxnSpLocks/>
                </p:cNvCxnSpPr>
                <p:nvPr/>
              </p:nvCxnSpPr>
              <p:spPr>
                <a:xfrm flipV="1">
                  <a:off x="1694759" y="3509569"/>
                  <a:ext cx="328246" cy="185752"/>
                </a:xfrm>
                <a:prstGeom prst="straightConnector1">
                  <a:avLst/>
                </a:prstGeom>
                <a:ln w="12700">
                  <a:solidFill>
                    <a:schemeClr val="bg1"/>
                  </a:solidFill>
                  <a:tailEnd type="triangle" w="lg" len="lg"/>
                </a:ln>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E73891E4-CB9D-F72B-AFE1-518BFB4FEEC0}"/>
                    </a:ext>
                  </a:extLst>
                </p:cNvPr>
                <p:cNvCxnSpPr>
                  <a:cxnSpLocks/>
                </p:cNvCxnSpPr>
                <p:nvPr/>
              </p:nvCxnSpPr>
              <p:spPr>
                <a:xfrm flipV="1">
                  <a:off x="1847434" y="4160200"/>
                  <a:ext cx="328246" cy="185752"/>
                </a:xfrm>
                <a:prstGeom prst="straightConnector1">
                  <a:avLst/>
                </a:prstGeom>
                <a:ln w="12700">
                  <a:solidFill>
                    <a:srgbClr val="FF0000"/>
                  </a:solidFill>
                  <a:tailEnd type="triangle" w="lg" len="lg"/>
                </a:ln>
              </p:spPr>
              <p:style>
                <a:lnRef idx="2">
                  <a:schemeClr val="accent1"/>
                </a:lnRef>
                <a:fillRef idx="0">
                  <a:schemeClr val="accent1"/>
                </a:fillRef>
                <a:effectRef idx="1">
                  <a:schemeClr val="accent1"/>
                </a:effectRef>
                <a:fontRef idx="minor">
                  <a:schemeClr val="tx1"/>
                </a:fontRef>
              </p:style>
            </p:cxnSp>
          </p:grpSp>
        </p:grpSp>
      </p:grpSp>
      <p:graphicFrame>
        <p:nvGraphicFramePr>
          <p:cNvPr id="40" name="Table 39">
            <a:extLst>
              <a:ext uri="{FF2B5EF4-FFF2-40B4-BE49-F238E27FC236}">
                <a16:creationId xmlns:a16="http://schemas.microsoft.com/office/drawing/2014/main" id="{CBCFD145-5B9E-C576-794F-F0A4D5957503}"/>
              </a:ext>
            </a:extLst>
          </p:cNvPr>
          <p:cNvGraphicFramePr>
            <a:graphicFrameLocks noGrp="1"/>
          </p:cNvGraphicFramePr>
          <p:nvPr>
            <p:extLst>
              <p:ext uri="{D42A27DB-BD31-4B8C-83A1-F6EECF244321}">
                <p14:modId xmlns:p14="http://schemas.microsoft.com/office/powerpoint/2010/main" val="3846373488"/>
              </p:ext>
            </p:extLst>
          </p:nvPr>
        </p:nvGraphicFramePr>
        <p:xfrm>
          <a:off x="855058" y="20802600"/>
          <a:ext cx="11745686" cy="4638040"/>
        </p:xfrm>
        <a:graphic>
          <a:graphicData uri="http://schemas.openxmlformats.org/drawingml/2006/table">
            <a:tbl>
              <a:tblPr firstRow="1" bandRow="1">
                <a:tableStyleId>{5C22544A-7EE6-4342-B048-85BDC9FD1C3A}</a:tableStyleId>
              </a:tblPr>
              <a:tblGrid>
                <a:gridCol w="1524000">
                  <a:extLst>
                    <a:ext uri="{9D8B030D-6E8A-4147-A177-3AD203B41FA5}">
                      <a16:colId xmlns:a16="http://schemas.microsoft.com/office/drawing/2014/main" val="1166555613"/>
                    </a:ext>
                  </a:extLst>
                </a:gridCol>
                <a:gridCol w="3243943">
                  <a:extLst>
                    <a:ext uri="{9D8B030D-6E8A-4147-A177-3AD203B41FA5}">
                      <a16:colId xmlns:a16="http://schemas.microsoft.com/office/drawing/2014/main" val="181930408"/>
                    </a:ext>
                  </a:extLst>
                </a:gridCol>
                <a:gridCol w="2100943">
                  <a:extLst>
                    <a:ext uri="{9D8B030D-6E8A-4147-A177-3AD203B41FA5}">
                      <a16:colId xmlns:a16="http://schemas.microsoft.com/office/drawing/2014/main" val="3464082315"/>
                    </a:ext>
                  </a:extLst>
                </a:gridCol>
                <a:gridCol w="3478183">
                  <a:extLst>
                    <a:ext uri="{9D8B030D-6E8A-4147-A177-3AD203B41FA5}">
                      <a16:colId xmlns:a16="http://schemas.microsoft.com/office/drawing/2014/main" val="1154498486"/>
                    </a:ext>
                  </a:extLst>
                </a:gridCol>
                <a:gridCol w="1398617">
                  <a:extLst>
                    <a:ext uri="{9D8B030D-6E8A-4147-A177-3AD203B41FA5}">
                      <a16:colId xmlns:a16="http://schemas.microsoft.com/office/drawing/2014/main" val="1598680227"/>
                    </a:ext>
                  </a:extLst>
                </a:gridCol>
              </a:tblGrid>
              <a:tr h="370840">
                <a:tc>
                  <a:txBody>
                    <a:bodyPr/>
                    <a:lstStyle/>
                    <a:p>
                      <a:pPr algn="ctr"/>
                      <a:r>
                        <a:rPr lang="en-US" sz="1600">
                          <a:latin typeface="Helvetica" pitchFamily="2" charset="0"/>
                        </a:rPr>
                        <a:t># of patients</a:t>
                      </a:r>
                    </a:p>
                  </a:txBody>
                  <a:tcPr>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dirty="0">
                          <a:latin typeface="Helvetica" pitchFamily="2" charset="0"/>
                        </a:rPr>
                        <a:t>Patient population</a:t>
                      </a:r>
                    </a:p>
                  </a:txBody>
                  <a:tcPr>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a:latin typeface="Helvetica" pitchFamily="2" charset="0"/>
                        </a:rPr>
                        <a:t># lobes analyzed*</a:t>
                      </a:r>
                    </a:p>
                  </a:txBody>
                  <a:tcPr>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a:latin typeface="Helvetica" pitchFamily="2" charset="0"/>
                        </a:rPr>
                        <a:t>Frequency of involvement</a:t>
                      </a:r>
                    </a:p>
                  </a:txBody>
                  <a:tcPr>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a:latin typeface="Helvetica" pitchFamily="2" charset="0"/>
                        </a:rPr>
                        <a:t>REF</a:t>
                      </a:r>
                    </a:p>
                  </a:txBody>
                  <a:tcPr>
                    <a:lnB w="12700" cap="flat" cmpd="sng" algn="ctr">
                      <a:solidFill>
                        <a:schemeClr val="tx1"/>
                      </a:solidFill>
                      <a:prstDash val="solid"/>
                      <a:round/>
                      <a:headEnd type="none" w="med" len="med"/>
                      <a:tailEnd type="none" w="med" len="med"/>
                    </a:lnB>
                    <a:solidFill>
                      <a:srgbClr val="C00000"/>
                    </a:solidFill>
                  </a:tcPr>
                </a:tc>
                <a:extLst>
                  <a:ext uri="{0D108BD9-81ED-4DB2-BD59-A6C34878D82A}">
                    <a16:rowId xmlns:a16="http://schemas.microsoft.com/office/drawing/2014/main" val="324811910"/>
                  </a:ext>
                </a:extLst>
              </a:tr>
              <a:tr h="370840">
                <a:tc>
                  <a:txBody>
                    <a:bodyPr/>
                    <a:lstStyle/>
                    <a:p>
                      <a:r>
                        <a:rPr lang="en-US" sz="1400" dirty="0">
                          <a:latin typeface="Helvetica" pitchFamily="2" charset="0"/>
                        </a:rPr>
                        <a:t>24 non-surgical</a:t>
                      </a:r>
                      <a:r>
                        <a:rPr lang="en-US" sz="1400" baseline="0" dirty="0">
                          <a:latin typeface="Helvetica" pitchFamily="2" charset="0"/>
                        </a:rPr>
                        <a:t> subjects</a:t>
                      </a:r>
                      <a:endParaRPr lang="en-US" sz="14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Immunocompromised with NTM-LD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143 lobes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solidFill>
                            <a:srgbClr val="FF0000"/>
                          </a:solidFill>
                          <a:latin typeface="Helvetica" pitchFamily="2" charset="0"/>
                        </a:rPr>
                        <a:t>RML</a:t>
                      </a:r>
                      <a:r>
                        <a:rPr lang="en-US" sz="1400" dirty="0">
                          <a:latin typeface="Helvetica" pitchFamily="2" charset="0"/>
                        </a:rPr>
                        <a:t> &gt; </a:t>
                      </a:r>
                      <a:r>
                        <a:rPr lang="en-US" sz="1400" b="1" dirty="0" err="1">
                          <a:solidFill>
                            <a:srgbClr val="FF0000"/>
                          </a:solidFill>
                          <a:latin typeface="Helvetica" pitchFamily="2" charset="0"/>
                        </a:rPr>
                        <a:t>lingula</a:t>
                      </a:r>
                      <a:r>
                        <a:rPr lang="en-US" sz="1400" baseline="0" dirty="0">
                          <a:latin typeface="Helvetica" pitchFamily="2" charset="0"/>
                        </a:rPr>
                        <a:t> </a:t>
                      </a:r>
                      <a:r>
                        <a:rPr lang="en-US" sz="1400" dirty="0">
                          <a:latin typeface="Helvetica" pitchFamily="2" charset="0"/>
                        </a:rPr>
                        <a:t>&gt; LUL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dk1"/>
                          </a:solidFill>
                          <a:effectLst/>
                          <a:latin typeface="Helvetica" pitchFamily="2" charset="0"/>
                          <a:ea typeface="+mn-ea"/>
                          <a:cs typeface="+mn-cs"/>
                        </a:rPr>
                        <a:t>PMID: 23440166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56176538"/>
                  </a:ext>
                </a:extLst>
              </a:tr>
              <a:tr h="370840">
                <a:tc>
                  <a:txBody>
                    <a:bodyPr/>
                    <a:lstStyle/>
                    <a:p>
                      <a:r>
                        <a:rPr lang="en-US" sz="1400" dirty="0">
                          <a:latin typeface="Helvetica" pitchFamily="2" charset="0"/>
                        </a:rPr>
                        <a:t>24 non-surgical subjects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Helvetica" pitchFamily="2" charset="0"/>
                        </a:rPr>
                        <a:t>Immunocompetent with NTM-LD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144 lobes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solidFill>
                            <a:srgbClr val="FF0000"/>
                          </a:solidFill>
                          <a:latin typeface="Helvetica" pitchFamily="2" charset="0"/>
                        </a:rPr>
                        <a:t>RUL</a:t>
                      </a:r>
                      <a:r>
                        <a:rPr lang="en-US" sz="1400" dirty="0">
                          <a:latin typeface="Helvetica" pitchFamily="2" charset="0"/>
                        </a:rPr>
                        <a:t> &gt; </a:t>
                      </a:r>
                      <a:r>
                        <a:rPr lang="en-US" sz="1400" b="1" dirty="0">
                          <a:solidFill>
                            <a:srgbClr val="FF0000"/>
                          </a:solidFill>
                          <a:latin typeface="Helvetica" pitchFamily="2" charset="0"/>
                        </a:rPr>
                        <a:t>RML</a:t>
                      </a:r>
                      <a:r>
                        <a:rPr lang="en-US" sz="1400" dirty="0">
                          <a:latin typeface="Helvetica" pitchFamily="2" charset="0"/>
                        </a:rPr>
                        <a:t> &gt; </a:t>
                      </a:r>
                      <a:r>
                        <a:rPr lang="en-US" sz="1400" b="1" dirty="0" err="1">
                          <a:solidFill>
                            <a:srgbClr val="FF0000"/>
                          </a:solidFill>
                          <a:latin typeface="Helvetica" pitchFamily="2" charset="0"/>
                        </a:rPr>
                        <a:t>lingula</a:t>
                      </a:r>
                      <a:endParaRPr lang="en-US" sz="1400" b="1" dirty="0">
                        <a:solidFill>
                          <a:srgbClr val="FF0000"/>
                        </a:solidFill>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dk1"/>
                          </a:solidFill>
                          <a:effectLst/>
                          <a:latin typeface="Helvetica" pitchFamily="2" charset="0"/>
                          <a:ea typeface="+mn-ea"/>
                          <a:cs typeface="+mn-cs"/>
                        </a:rPr>
                        <a:t>PMID: 23440166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38841524"/>
                  </a:ext>
                </a:extLst>
              </a:tr>
              <a:tr h="370840">
                <a:tc>
                  <a:txBody>
                    <a:bodyPr/>
                    <a:lstStyle/>
                    <a:p>
                      <a:r>
                        <a:rPr lang="en-US" sz="1400" dirty="0">
                          <a:latin typeface="Helvetica" pitchFamily="2" charset="0"/>
                        </a:rPr>
                        <a:t>55 non-surgical subjects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With MAC-LD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Not stated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solidFill>
                            <a:srgbClr val="FF0000"/>
                          </a:solidFill>
                          <a:latin typeface="Helvetica" pitchFamily="2" charset="0"/>
                        </a:rPr>
                        <a:t>RML</a:t>
                      </a:r>
                      <a:r>
                        <a:rPr lang="en-US" sz="1400" dirty="0">
                          <a:latin typeface="Helvetica" pitchFamily="2" charset="0"/>
                        </a:rPr>
                        <a:t> &gt; </a:t>
                      </a:r>
                      <a:r>
                        <a:rPr lang="en-US" sz="1400" b="1" dirty="0">
                          <a:solidFill>
                            <a:srgbClr val="FF0000"/>
                          </a:solidFill>
                          <a:latin typeface="Helvetica" pitchFamily="2" charset="0"/>
                        </a:rPr>
                        <a:t>RUL</a:t>
                      </a:r>
                      <a:r>
                        <a:rPr lang="en-US" sz="1400" dirty="0">
                          <a:latin typeface="Helvetica" pitchFamily="2" charset="0"/>
                        </a:rPr>
                        <a:t> &gt; </a:t>
                      </a:r>
                      <a:r>
                        <a:rPr lang="en-US" sz="1400" b="1" dirty="0" err="1">
                          <a:solidFill>
                            <a:srgbClr val="FF0000"/>
                          </a:solidFill>
                          <a:latin typeface="Helvetica" pitchFamily="2" charset="0"/>
                        </a:rPr>
                        <a:t>lingula</a:t>
                      </a:r>
                      <a:endParaRPr lang="en-US" sz="1400" b="1" dirty="0">
                        <a:solidFill>
                          <a:srgbClr val="FF0000"/>
                        </a:solidFill>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dk1"/>
                          </a:solidFill>
                          <a:effectLst/>
                          <a:latin typeface="Helvetica" pitchFamily="2" charset="0"/>
                          <a:ea typeface="+mn-ea"/>
                          <a:cs typeface="+mn-cs"/>
                        </a:rPr>
                        <a:t>PMID: 7790541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53184197"/>
                  </a:ext>
                </a:extLst>
              </a:tr>
              <a:tr h="370840">
                <a:tc>
                  <a:txBody>
                    <a:bodyPr/>
                    <a:lstStyle/>
                    <a:p>
                      <a:r>
                        <a:rPr lang="en-US" sz="1400" dirty="0">
                          <a:latin typeface="Helvetica" pitchFamily="2" charset="0"/>
                        </a:rPr>
                        <a:t>128 non-surgical subjects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NTM-LD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Not stated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solidFill>
                            <a:srgbClr val="FF0000"/>
                          </a:solidFill>
                          <a:latin typeface="Helvetica" pitchFamily="2" charset="0"/>
                        </a:rPr>
                        <a:t>RUL</a:t>
                      </a:r>
                      <a:r>
                        <a:rPr lang="en-US" sz="1400" dirty="0">
                          <a:latin typeface="Helvetica" pitchFamily="2" charset="0"/>
                        </a:rPr>
                        <a:t> (51%), </a:t>
                      </a:r>
                      <a:r>
                        <a:rPr lang="en-US" sz="1400" b="1" dirty="0">
                          <a:solidFill>
                            <a:srgbClr val="FF0000"/>
                          </a:solidFill>
                          <a:latin typeface="Helvetica" pitchFamily="2" charset="0"/>
                        </a:rPr>
                        <a:t>RML</a:t>
                      </a:r>
                      <a:r>
                        <a:rPr lang="en-US" sz="1400" dirty="0">
                          <a:latin typeface="Helvetica" pitchFamily="2" charset="0"/>
                        </a:rPr>
                        <a:t> (46%), RLL (39%), </a:t>
                      </a:r>
                      <a:r>
                        <a:rPr lang="en-US" sz="1400" b="1" dirty="0" err="1">
                          <a:solidFill>
                            <a:srgbClr val="FF0000"/>
                          </a:solidFill>
                          <a:latin typeface="Helvetica" pitchFamily="2" charset="0"/>
                        </a:rPr>
                        <a:t>lingula</a:t>
                      </a:r>
                      <a:r>
                        <a:rPr lang="en-US" sz="1400" dirty="0">
                          <a:latin typeface="Helvetica" pitchFamily="2" charset="0"/>
                        </a:rPr>
                        <a:t> (36%), LUL (32%), and LLL (6%)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dk1"/>
                          </a:solidFill>
                          <a:effectLst/>
                          <a:latin typeface="Helvetica" pitchFamily="2" charset="0"/>
                          <a:ea typeface="+mn-ea"/>
                          <a:cs typeface="+mn-cs"/>
                        </a:rPr>
                        <a:t>PMID: 18498789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98321889"/>
                  </a:ext>
                </a:extLst>
              </a:tr>
              <a:tr h="370840">
                <a:tc>
                  <a:txBody>
                    <a:bodyPr/>
                    <a:lstStyle/>
                    <a:p>
                      <a:r>
                        <a:rPr lang="en-US" sz="1400" dirty="0">
                          <a:latin typeface="Helvetica" pitchFamily="2" charset="0"/>
                        </a:rPr>
                        <a:t>236 surgical patients and 265 lung resections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NTM-LD subjects who underwent lung resection: 126 lobectomies, 55 </a:t>
                      </a:r>
                      <a:r>
                        <a:rPr lang="en-US" sz="1400" dirty="0" err="1">
                          <a:latin typeface="Helvetica" pitchFamily="2" charset="0"/>
                        </a:rPr>
                        <a:t>segmentectomy</a:t>
                      </a:r>
                      <a:r>
                        <a:rPr lang="en-US" sz="1400" dirty="0">
                          <a:latin typeface="Helvetica" pitchFamily="2" charset="0"/>
                        </a:rPr>
                        <a:t>, 44 pneumonectomy, 40 mixed procedures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Not stated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Resections in: 71 </a:t>
                      </a:r>
                      <a:r>
                        <a:rPr lang="en-US" sz="1400" b="1" dirty="0">
                          <a:solidFill>
                            <a:srgbClr val="FF0000"/>
                          </a:solidFill>
                          <a:latin typeface="Helvetica" pitchFamily="2" charset="0"/>
                        </a:rPr>
                        <a:t>RML</a:t>
                      </a:r>
                      <a:r>
                        <a:rPr lang="en-US" sz="1400" dirty="0">
                          <a:latin typeface="Helvetica" pitchFamily="2" charset="0"/>
                        </a:rPr>
                        <a:t>, 46 </a:t>
                      </a:r>
                      <a:r>
                        <a:rPr lang="en-US" sz="1400" b="1" dirty="0" err="1">
                          <a:solidFill>
                            <a:srgbClr val="FF0000"/>
                          </a:solidFill>
                          <a:latin typeface="Helvetica" pitchFamily="2" charset="0"/>
                        </a:rPr>
                        <a:t>lingula</a:t>
                      </a:r>
                      <a:r>
                        <a:rPr lang="en-US" sz="1400" dirty="0">
                          <a:latin typeface="Helvetica" pitchFamily="2" charset="0"/>
                        </a:rPr>
                        <a:t>, 27 </a:t>
                      </a:r>
                      <a:r>
                        <a:rPr lang="en-US" sz="1400" b="1" dirty="0">
                          <a:solidFill>
                            <a:srgbClr val="FF0000"/>
                          </a:solidFill>
                          <a:latin typeface="Helvetica" pitchFamily="2" charset="0"/>
                        </a:rPr>
                        <a:t>RUL</a:t>
                      </a:r>
                      <a:r>
                        <a:rPr lang="en-US" sz="1400" dirty="0">
                          <a:latin typeface="Helvetica" pitchFamily="2" charset="0"/>
                        </a:rPr>
                        <a:t>, 20 lobectomy + </a:t>
                      </a:r>
                      <a:r>
                        <a:rPr lang="en-US" sz="1400" dirty="0" err="1">
                          <a:latin typeface="Helvetica" pitchFamily="2" charset="0"/>
                        </a:rPr>
                        <a:t>segmentectomy</a:t>
                      </a:r>
                      <a:r>
                        <a:rPr lang="en-US" sz="1400" dirty="0">
                          <a:latin typeface="Helvetica" pitchFamily="2" charset="0"/>
                        </a:rPr>
                        <a:t>, 18 </a:t>
                      </a:r>
                      <a:r>
                        <a:rPr lang="en-US" sz="1400" dirty="0" err="1">
                          <a:latin typeface="Helvetica" pitchFamily="2" charset="0"/>
                        </a:rPr>
                        <a:t>bilobectomy</a:t>
                      </a:r>
                      <a:r>
                        <a:rPr lang="en-US" sz="1400" dirty="0">
                          <a:latin typeface="Helvetica" pitchFamily="2" charset="0"/>
                        </a:rPr>
                        <a:t>, 27 right pneumonectomy, 17 left pneumonectomy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b="0" i="0" kern="1200" dirty="0">
                          <a:solidFill>
                            <a:schemeClr val="dk1"/>
                          </a:solidFill>
                          <a:effectLst/>
                          <a:latin typeface="Helvetica" pitchFamily="2" charset="0"/>
                          <a:ea typeface="+mn-ea"/>
                          <a:cs typeface="+mn-cs"/>
                        </a:rPr>
                        <a:t>PMID: 10915685</a:t>
                      </a:r>
                      <a:endParaRPr lang="en-US" sz="12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703066"/>
                  </a:ext>
                </a:extLst>
              </a:tr>
              <a:tr h="370840">
                <a:tc>
                  <a:txBody>
                    <a:bodyPr/>
                    <a:lstStyle/>
                    <a:p>
                      <a:r>
                        <a:rPr lang="en-US" sz="1400" dirty="0">
                          <a:latin typeface="Helvetica" pitchFamily="2" charset="0"/>
                        </a:rPr>
                        <a:t>101 non-surgical subjects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With MAC and MAB lung disease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Helvetica" pitchFamily="2" charset="0"/>
                        </a:rPr>
                        <a:t>Not stated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solidFill>
                            <a:srgbClr val="FF0000"/>
                          </a:solidFill>
                          <a:latin typeface="Helvetica" pitchFamily="2" charset="0"/>
                        </a:rPr>
                        <a:t>RUL</a:t>
                      </a:r>
                      <a:r>
                        <a:rPr lang="en-US" sz="1400" dirty="0">
                          <a:latin typeface="Helvetica" pitchFamily="2" charset="0"/>
                        </a:rPr>
                        <a:t> (87.1%), </a:t>
                      </a:r>
                      <a:r>
                        <a:rPr lang="en-US" sz="1400" b="1" dirty="0" err="1">
                          <a:solidFill>
                            <a:srgbClr val="FF0000"/>
                          </a:solidFill>
                          <a:latin typeface="Helvetica" pitchFamily="2" charset="0"/>
                        </a:rPr>
                        <a:t>lingula</a:t>
                      </a:r>
                      <a:r>
                        <a:rPr lang="en-US" sz="1400" dirty="0">
                          <a:latin typeface="Helvetica" pitchFamily="2" charset="0"/>
                        </a:rPr>
                        <a:t> (86.1%), </a:t>
                      </a:r>
                      <a:r>
                        <a:rPr lang="en-US" sz="1400" b="1" dirty="0">
                          <a:solidFill>
                            <a:srgbClr val="FF0000"/>
                          </a:solidFill>
                          <a:latin typeface="Helvetica" pitchFamily="2" charset="0"/>
                        </a:rPr>
                        <a:t>RML</a:t>
                      </a:r>
                      <a:r>
                        <a:rPr lang="en-US" sz="1400" dirty="0">
                          <a:latin typeface="Helvetica" pitchFamily="2" charset="0"/>
                        </a:rPr>
                        <a:t> (84.2%), RLL (84.2%), LUL (81.2%), and LLL (84.2%)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b="0" i="0" kern="1200" dirty="0">
                          <a:solidFill>
                            <a:schemeClr val="dk1"/>
                          </a:solidFill>
                          <a:effectLst/>
                          <a:latin typeface="Helvetica" pitchFamily="2" charset="0"/>
                          <a:ea typeface="+mn-ea"/>
                          <a:cs typeface="+mn-cs"/>
                        </a:rPr>
                        <a:t>PMID: 35862353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3138290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Helvetica" pitchFamily="2" charset="0"/>
                        </a:rPr>
                        <a:t>87 non-surgical subjects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latin typeface="Helvetica" pitchFamily="2" charset="0"/>
                        </a:rPr>
                        <a:t>With MAC and MAB lung disease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Helvetica" pitchFamily="2" charset="0"/>
                        </a:rPr>
                        <a:t>Not stated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solidFill>
                            <a:srgbClr val="FF0000"/>
                          </a:solidFill>
                          <a:latin typeface="Helvetica" pitchFamily="2" charset="0"/>
                        </a:rPr>
                        <a:t>RUL</a:t>
                      </a:r>
                      <a:r>
                        <a:rPr lang="en-US" sz="1400" dirty="0">
                          <a:latin typeface="Helvetica" pitchFamily="2" charset="0"/>
                        </a:rPr>
                        <a:t> &gt; RLL &gt; </a:t>
                      </a:r>
                      <a:r>
                        <a:rPr lang="en-US" sz="1400" b="1" dirty="0">
                          <a:solidFill>
                            <a:srgbClr val="FF0000"/>
                          </a:solidFill>
                          <a:latin typeface="Helvetica" pitchFamily="2" charset="0"/>
                        </a:rPr>
                        <a:t>RML</a:t>
                      </a:r>
                      <a:r>
                        <a:rPr lang="en-US" sz="1400" dirty="0">
                          <a:latin typeface="Helvetica" pitchFamily="2" charset="0"/>
                        </a:rPr>
                        <a:t> &gt; LLL &gt; LUL &gt; </a:t>
                      </a:r>
                      <a:r>
                        <a:rPr lang="en-US" sz="1400" b="1" dirty="0">
                          <a:solidFill>
                            <a:srgbClr val="FF0000"/>
                          </a:solidFill>
                          <a:latin typeface="Helvetica" pitchFamily="2" charset="0"/>
                        </a:rPr>
                        <a:t>l</a:t>
                      </a:r>
                      <a:r>
                        <a:rPr lang="en-US" sz="1400" b="1" dirty="0" err="1">
                          <a:solidFill>
                            <a:srgbClr val="FF0000"/>
                          </a:solidFill>
                          <a:latin typeface="Helvetica" pitchFamily="2" charset="0"/>
                        </a:rPr>
                        <a:t>ingula</a:t>
                      </a:r>
                      <a:r>
                        <a:rPr lang="en-US" sz="1400" dirty="0">
                          <a:latin typeface="Helvetica" pitchFamily="2"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b="0" i="0" kern="1200" dirty="0">
                          <a:solidFill>
                            <a:schemeClr val="dk1"/>
                          </a:solidFill>
                          <a:effectLst/>
                          <a:latin typeface="Helvetica" pitchFamily="2" charset="0"/>
                          <a:ea typeface="+mn-ea"/>
                          <a:cs typeface="+mn-cs"/>
                        </a:rPr>
                        <a:t>PMID: 16224151</a:t>
                      </a:r>
                      <a:endParaRPr lang="en-US" sz="12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9987089"/>
                  </a:ext>
                </a:extLst>
              </a:tr>
            </a:tbl>
          </a:graphicData>
        </a:graphic>
      </p:graphicFrame>
      <p:sp>
        <p:nvSpPr>
          <p:cNvPr id="41" name="TextBox 40">
            <a:extLst>
              <a:ext uri="{FF2B5EF4-FFF2-40B4-BE49-F238E27FC236}">
                <a16:creationId xmlns:a16="http://schemas.microsoft.com/office/drawing/2014/main" id="{0D999CA3-8802-4442-F503-6DA18475F1D1}"/>
              </a:ext>
            </a:extLst>
          </p:cNvPr>
          <p:cNvSpPr txBox="1"/>
          <p:nvPr/>
        </p:nvSpPr>
        <p:spPr>
          <a:xfrm>
            <a:off x="2797979" y="25527000"/>
            <a:ext cx="7859844" cy="338554"/>
          </a:xfrm>
          <a:prstGeom prst="rect">
            <a:avLst/>
          </a:prstGeom>
          <a:noFill/>
        </p:spPr>
        <p:txBody>
          <a:bodyPr wrap="none" rtlCol="0">
            <a:spAutoFit/>
          </a:bodyPr>
          <a:lstStyle/>
          <a:p>
            <a:r>
              <a:rPr lang="en-US" sz="1600" dirty="0">
                <a:latin typeface="Helvetica" pitchFamily="2" charset="0"/>
              </a:rPr>
              <a:t>*</a:t>
            </a:r>
            <a:r>
              <a:rPr lang="en-US" sz="1600" dirty="0" err="1">
                <a:latin typeface="Helvetica" pitchFamily="2" charset="0"/>
              </a:rPr>
              <a:t>lingula</a:t>
            </a:r>
            <a:r>
              <a:rPr lang="en-US" sz="1600" dirty="0">
                <a:latin typeface="Helvetica" pitchFamily="2" charset="0"/>
              </a:rPr>
              <a:t> counted as a separate lobe, ** small nodules, tree-in bud pattern involvement</a:t>
            </a:r>
          </a:p>
        </p:txBody>
      </p:sp>
      <p:grpSp>
        <p:nvGrpSpPr>
          <p:cNvPr id="14494" name="Group 14493">
            <a:extLst>
              <a:ext uri="{FF2B5EF4-FFF2-40B4-BE49-F238E27FC236}">
                <a16:creationId xmlns:a16="http://schemas.microsoft.com/office/drawing/2014/main" id="{761C91D2-EEF6-7D42-6CA1-4AF0659699E7}"/>
              </a:ext>
            </a:extLst>
          </p:cNvPr>
          <p:cNvGrpSpPr/>
          <p:nvPr/>
        </p:nvGrpSpPr>
        <p:grpSpPr>
          <a:xfrm>
            <a:off x="806602" y="27127200"/>
            <a:ext cx="11842598" cy="5196576"/>
            <a:chOff x="381340" y="27317423"/>
            <a:chExt cx="11842598" cy="5196576"/>
          </a:xfrm>
        </p:grpSpPr>
        <p:grpSp>
          <p:nvGrpSpPr>
            <p:cNvPr id="42" name="Group 41">
              <a:extLst>
                <a:ext uri="{FF2B5EF4-FFF2-40B4-BE49-F238E27FC236}">
                  <a16:creationId xmlns:a16="http://schemas.microsoft.com/office/drawing/2014/main" id="{AD671130-F013-E779-6897-92E7DF533C8D}"/>
                </a:ext>
              </a:extLst>
            </p:cNvPr>
            <p:cNvGrpSpPr/>
            <p:nvPr/>
          </p:nvGrpSpPr>
          <p:grpSpPr>
            <a:xfrm>
              <a:off x="381340" y="29970112"/>
              <a:ext cx="2913606" cy="2497323"/>
              <a:chOff x="158962" y="4128524"/>
              <a:chExt cx="2913606" cy="2497323"/>
            </a:xfrm>
          </p:grpSpPr>
          <p:sp>
            <p:nvSpPr>
              <p:cNvPr id="43" name="TextBox 42">
                <a:extLst>
                  <a:ext uri="{FF2B5EF4-FFF2-40B4-BE49-F238E27FC236}">
                    <a16:creationId xmlns:a16="http://schemas.microsoft.com/office/drawing/2014/main" id="{FE5185CE-2D55-EE29-008B-1AF9227F1125}"/>
                  </a:ext>
                </a:extLst>
              </p:cNvPr>
              <p:cNvSpPr txBox="1"/>
              <p:nvPr/>
            </p:nvSpPr>
            <p:spPr>
              <a:xfrm>
                <a:off x="698349" y="4128524"/>
                <a:ext cx="1838965" cy="369332"/>
              </a:xfrm>
              <a:prstGeom prst="rect">
                <a:avLst/>
              </a:prstGeom>
              <a:noFill/>
            </p:spPr>
            <p:txBody>
              <a:bodyPr wrap="none" rtlCol="0">
                <a:spAutoFit/>
              </a:bodyPr>
              <a:lstStyle/>
              <a:p>
                <a:pPr algn="ctr"/>
                <a:r>
                  <a:rPr lang="en-US" b="1">
                    <a:latin typeface="Helvetica" pitchFamily="2" charset="0"/>
                  </a:rPr>
                  <a:t>Bronchiectasis</a:t>
                </a:r>
              </a:p>
            </p:txBody>
          </p:sp>
          <p:pic>
            <p:nvPicPr>
              <p:cNvPr id="44" name="Picture 43">
                <a:extLst>
                  <a:ext uri="{FF2B5EF4-FFF2-40B4-BE49-F238E27FC236}">
                    <a16:creationId xmlns:a16="http://schemas.microsoft.com/office/drawing/2014/main" id="{9ED9950F-0FA5-68D5-EEEC-ABB9CE196E36}"/>
                  </a:ext>
                </a:extLst>
              </p:cNvPr>
              <p:cNvPicPr>
                <a:picLocks noChangeAspect="1"/>
              </p:cNvPicPr>
              <p:nvPr/>
            </p:nvPicPr>
            <p:blipFill rotWithShape="1">
              <a:blip r:embed="rId7">
                <a:extLst>
                  <a:ext uri="{28A0092B-C50C-407E-A947-70E740481C1C}">
                    <a14:useLocalDpi xmlns:a14="http://schemas.microsoft.com/office/drawing/2010/main" val="0"/>
                  </a:ext>
                </a:extLst>
              </a:blip>
              <a:srcRect l="9288" t="20797" r="7843" b="17591"/>
              <a:stretch/>
            </p:blipFill>
            <p:spPr>
              <a:xfrm>
                <a:off x="158962" y="4459650"/>
                <a:ext cx="2913606" cy="2166197"/>
              </a:xfrm>
              <a:prstGeom prst="rect">
                <a:avLst/>
              </a:prstGeom>
              <a:ln>
                <a:solidFill>
                  <a:schemeClr val="tx1"/>
                </a:solidFill>
              </a:ln>
            </p:spPr>
          </p:pic>
        </p:grpSp>
        <p:grpSp>
          <p:nvGrpSpPr>
            <p:cNvPr id="45" name="Group 44">
              <a:extLst>
                <a:ext uri="{FF2B5EF4-FFF2-40B4-BE49-F238E27FC236}">
                  <a16:creationId xmlns:a16="http://schemas.microsoft.com/office/drawing/2014/main" id="{1E0518C4-329F-AEA4-2289-6C558A047833}"/>
                </a:ext>
              </a:extLst>
            </p:cNvPr>
            <p:cNvGrpSpPr/>
            <p:nvPr/>
          </p:nvGrpSpPr>
          <p:grpSpPr>
            <a:xfrm>
              <a:off x="9616579" y="27317423"/>
              <a:ext cx="2604132" cy="2449500"/>
              <a:chOff x="9394201" y="1475835"/>
              <a:chExt cx="2604132" cy="2449500"/>
            </a:xfrm>
          </p:grpSpPr>
          <p:sp>
            <p:nvSpPr>
              <p:cNvPr id="46" name="TextBox 45">
                <a:extLst>
                  <a:ext uri="{FF2B5EF4-FFF2-40B4-BE49-F238E27FC236}">
                    <a16:creationId xmlns:a16="http://schemas.microsoft.com/office/drawing/2014/main" id="{FA5EB466-227E-5054-8E3A-4A5359A66A5F}"/>
                  </a:ext>
                </a:extLst>
              </p:cNvPr>
              <p:cNvSpPr txBox="1"/>
              <p:nvPr/>
            </p:nvSpPr>
            <p:spPr>
              <a:xfrm>
                <a:off x="9949909" y="1475835"/>
                <a:ext cx="1492716" cy="646331"/>
              </a:xfrm>
              <a:prstGeom prst="rect">
                <a:avLst/>
              </a:prstGeom>
              <a:noFill/>
            </p:spPr>
            <p:txBody>
              <a:bodyPr wrap="none" rtlCol="0">
                <a:spAutoFit/>
              </a:bodyPr>
              <a:lstStyle/>
              <a:p>
                <a:pPr algn="ctr"/>
                <a:r>
                  <a:rPr lang="en-US" b="1">
                    <a:latin typeface="Helvetica" pitchFamily="2" charset="0"/>
                  </a:rPr>
                  <a:t>Mosaicism</a:t>
                </a:r>
              </a:p>
              <a:p>
                <a:pPr algn="ctr"/>
                <a:r>
                  <a:rPr lang="en-US">
                    <a:latin typeface="Helvetica" pitchFamily="2" charset="0"/>
                  </a:rPr>
                  <a:t>(air trapping)</a:t>
                </a:r>
              </a:p>
            </p:txBody>
          </p:sp>
          <p:pic>
            <p:nvPicPr>
              <p:cNvPr id="47" name="1 HP EXP GGO&amp;AIRTRAP 842316 copy.tif">
                <a:extLst>
                  <a:ext uri="{FF2B5EF4-FFF2-40B4-BE49-F238E27FC236}">
                    <a16:creationId xmlns:a16="http://schemas.microsoft.com/office/drawing/2014/main" id="{126BD367-699A-00F6-DF70-E17E902ADA8A}"/>
                  </a:ext>
                </a:extLst>
              </p:cNvPr>
              <p:cNvPicPr>
                <a:picLocks noChangeAspect="1"/>
              </p:cNvPicPr>
              <p:nvPr/>
            </p:nvPicPr>
            <p:blipFill>
              <a:blip r:embed="rId8"/>
              <a:srcRect l="2320" t="28374" r="2320" b="21039"/>
              <a:stretch>
                <a:fillRect/>
              </a:stretch>
            </p:blipFill>
            <p:spPr>
              <a:xfrm>
                <a:off x="9394201" y="2168399"/>
                <a:ext cx="2604132" cy="1439488"/>
              </a:xfrm>
              <a:prstGeom prst="rect">
                <a:avLst/>
              </a:prstGeom>
              <a:ln w="12700">
                <a:solidFill>
                  <a:schemeClr val="tx1"/>
                </a:solidFill>
                <a:miter lim="400000"/>
              </a:ln>
            </p:spPr>
          </p:pic>
          <p:sp>
            <p:nvSpPr>
              <p:cNvPr id="48" name="Shape 177">
                <a:extLst>
                  <a:ext uri="{FF2B5EF4-FFF2-40B4-BE49-F238E27FC236}">
                    <a16:creationId xmlns:a16="http://schemas.microsoft.com/office/drawing/2014/main" id="{EFE99E80-4EFC-CCFF-3DB8-B0991DDA88D1}"/>
                  </a:ext>
                </a:extLst>
              </p:cNvPr>
              <p:cNvSpPr/>
              <p:nvPr/>
            </p:nvSpPr>
            <p:spPr>
              <a:xfrm>
                <a:off x="9636224" y="3618658"/>
                <a:ext cx="2120087" cy="30667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ormAutofit/>
              </a:bodyPr>
              <a:lstStyle>
                <a:lvl1pPr marL="393700" indent="-393700" algn="l">
                  <a:lnSpc>
                    <a:spcPct val="90000"/>
                  </a:lnSpc>
                  <a:spcBef>
                    <a:spcPts val="2800"/>
                  </a:spcBef>
                  <a:buSzPct val="75000"/>
                  <a:buChar char="•"/>
                  <a:defRPr i="0">
                    <a:solidFill>
                      <a:srgbClr val="212121"/>
                    </a:solidFill>
                  </a:defRPr>
                </a:lvl1pPr>
              </a:lstStyle>
              <a:p>
                <a:pPr marL="0" indent="0" algn="ctr">
                  <a:buNone/>
                </a:pPr>
                <a:r>
                  <a:rPr lang="en-US" sz="1400" b="1" dirty="0">
                    <a:solidFill>
                      <a:schemeClr val="tx2">
                        <a:lumMod val="50000"/>
                      </a:schemeClr>
                    </a:solidFill>
                    <a:latin typeface="Helvetica" pitchFamily="2" charset="0"/>
                  </a:rPr>
                  <a:t>Expiratory </a:t>
                </a:r>
                <a:r>
                  <a:rPr lang="en-US" sz="1400" dirty="0">
                    <a:solidFill>
                      <a:schemeClr val="tx2">
                        <a:lumMod val="50000"/>
                      </a:schemeClr>
                    </a:solidFill>
                    <a:latin typeface="Helvetica" pitchFamily="2" charset="0"/>
                  </a:rPr>
                  <a:t>– air trapping</a:t>
                </a:r>
                <a:endParaRPr sz="1400" dirty="0">
                  <a:solidFill>
                    <a:schemeClr val="tx2">
                      <a:lumMod val="50000"/>
                    </a:schemeClr>
                  </a:solidFill>
                  <a:latin typeface="Helvetica" pitchFamily="2" charset="0"/>
                </a:endParaRPr>
              </a:p>
            </p:txBody>
          </p:sp>
        </p:grpSp>
        <p:grpSp>
          <p:nvGrpSpPr>
            <p:cNvPr id="49" name="Group 48">
              <a:extLst>
                <a:ext uri="{FF2B5EF4-FFF2-40B4-BE49-F238E27FC236}">
                  <a16:creationId xmlns:a16="http://schemas.microsoft.com/office/drawing/2014/main" id="{5AFA4301-63C2-AFD9-2077-4C3AF1DBFF34}"/>
                </a:ext>
              </a:extLst>
            </p:cNvPr>
            <p:cNvGrpSpPr/>
            <p:nvPr/>
          </p:nvGrpSpPr>
          <p:grpSpPr>
            <a:xfrm>
              <a:off x="3550942" y="29970112"/>
              <a:ext cx="1531152" cy="2543887"/>
              <a:chOff x="3245236" y="4128524"/>
              <a:chExt cx="1531152" cy="2543887"/>
            </a:xfrm>
          </p:grpSpPr>
          <p:sp>
            <p:nvSpPr>
              <p:cNvPr id="50" name="TextBox 49">
                <a:extLst>
                  <a:ext uri="{FF2B5EF4-FFF2-40B4-BE49-F238E27FC236}">
                    <a16:creationId xmlns:a16="http://schemas.microsoft.com/office/drawing/2014/main" id="{FA3897F2-6599-9403-6E7A-F8C3BC5EC1C2}"/>
                  </a:ext>
                </a:extLst>
              </p:cNvPr>
              <p:cNvSpPr txBox="1"/>
              <p:nvPr/>
            </p:nvSpPr>
            <p:spPr>
              <a:xfrm>
                <a:off x="3309338" y="4128524"/>
                <a:ext cx="1402948" cy="369332"/>
              </a:xfrm>
              <a:prstGeom prst="rect">
                <a:avLst/>
              </a:prstGeom>
              <a:noFill/>
            </p:spPr>
            <p:txBody>
              <a:bodyPr wrap="none" rtlCol="0">
                <a:spAutoFit/>
              </a:bodyPr>
              <a:lstStyle/>
              <a:p>
                <a:pPr algn="ctr"/>
                <a:r>
                  <a:rPr lang="en-US" b="1">
                    <a:latin typeface="Helvetica" pitchFamily="2" charset="0"/>
                  </a:rPr>
                  <a:t>Atelectasis</a:t>
                </a:r>
              </a:p>
            </p:txBody>
          </p:sp>
          <p:pic>
            <p:nvPicPr>
              <p:cNvPr id="51" name="Picture 50" descr="MAC Lady Wind RML SAG 1 image.tif">
                <a:extLst>
                  <a:ext uri="{FF2B5EF4-FFF2-40B4-BE49-F238E27FC236}">
                    <a16:creationId xmlns:a16="http://schemas.microsoft.com/office/drawing/2014/main" id="{00C6FA2B-5F27-4E79-D2FE-E7BB0C0B5F4F}"/>
                  </a:ext>
                </a:extLst>
              </p:cNvPr>
              <p:cNvPicPr>
                <a:picLocks noChangeAspect="1"/>
              </p:cNvPicPr>
              <p:nvPr/>
            </p:nvPicPr>
            <p:blipFill rotWithShape="1">
              <a:blip r:embed="rId9">
                <a:extLst>
                  <a:ext uri="{28A0092B-C50C-407E-A947-70E740481C1C}">
                    <a14:useLocalDpi xmlns:a14="http://schemas.microsoft.com/office/drawing/2010/main" val="0"/>
                  </a:ext>
                </a:extLst>
              </a:blip>
              <a:srcRect l="20026" t="3447" r="18191" b="7265"/>
              <a:stretch/>
            </p:blipFill>
            <p:spPr>
              <a:xfrm>
                <a:off x="3245236" y="4459650"/>
                <a:ext cx="1531152" cy="2212761"/>
              </a:xfrm>
              <a:prstGeom prst="rect">
                <a:avLst/>
              </a:prstGeom>
              <a:ln>
                <a:solidFill>
                  <a:schemeClr val="tx1"/>
                </a:solidFill>
              </a:ln>
            </p:spPr>
          </p:pic>
        </p:grpSp>
        <p:grpSp>
          <p:nvGrpSpPr>
            <p:cNvPr id="52" name="Group 51">
              <a:extLst>
                <a:ext uri="{FF2B5EF4-FFF2-40B4-BE49-F238E27FC236}">
                  <a16:creationId xmlns:a16="http://schemas.microsoft.com/office/drawing/2014/main" id="{FC014DCC-0169-C6D4-628D-237071BB7D7B}"/>
                </a:ext>
              </a:extLst>
            </p:cNvPr>
            <p:cNvGrpSpPr/>
            <p:nvPr/>
          </p:nvGrpSpPr>
          <p:grpSpPr>
            <a:xfrm>
              <a:off x="5338090" y="29970112"/>
              <a:ext cx="4035533" cy="2522920"/>
              <a:chOff x="5143057" y="4128524"/>
              <a:chExt cx="4035533" cy="2522920"/>
            </a:xfrm>
          </p:grpSpPr>
          <p:sp>
            <p:nvSpPr>
              <p:cNvPr id="53" name="TextBox 52">
                <a:extLst>
                  <a:ext uri="{FF2B5EF4-FFF2-40B4-BE49-F238E27FC236}">
                    <a16:creationId xmlns:a16="http://schemas.microsoft.com/office/drawing/2014/main" id="{B2A257C0-C8EB-97A7-063F-AE56186FDB47}"/>
                  </a:ext>
                </a:extLst>
              </p:cNvPr>
              <p:cNvSpPr txBox="1"/>
              <p:nvPr/>
            </p:nvSpPr>
            <p:spPr>
              <a:xfrm>
                <a:off x="5143057" y="4128524"/>
                <a:ext cx="4035533" cy="369332"/>
              </a:xfrm>
              <a:prstGeom prst="rect">
                <a:avLst/>
              </a:prstGeom>
              <a:noFill/>
            </p:spPr>
            <p:txBody>
              <a:bodyPr wrap="square" rtlCol="0">
                <a:spAutoFit/>
              </a:bodyPr>
              <a:lstStyle/>
              <a:p>
                <a:pPr algn="ctr"/>
                <a:r>
                  <a:rPr lang="en-US" b="1">
                    <a:latin typeface="Helvetica" pitchFamily="2" charset="0"/>
                  </a:rPr>
                  <a:t>Thick- and thin-walled cavities</a:t>
                </a:r>
              </a:p>
            </p:txBody>
          </p:sp>
          <p:grpSp>
            <p:nvGrpSpPr>
              <p:cNvPr id="54" name="Group 53">
                <a:extLst>
                  <a:ext uri="{FF2B5EF4-FFF2-40B4-BE49-F238E27FC236}">
                    <a16:creationId xmlns:a16="http://schemas.microsoft.com/office/drawing/2014/main" id="{FBFB0091-50F7-8D89-CA3D-9276C8EC1CE4}"/>
                  </a:ext>
                </a:extLst>
              </p:cNvPr>
              <p:cNvGrpSpPr/>
              <p:nvPr/>
            </p:nvGrpSpPr>
            <p:grpSpPr>
              <a:xfrm>
                <a:off x="5196980" y="4459650"/>
                <a:ext cx="3927687" cy="2191794"/>
                <a:chOff x="5207589" y="4459650"/>
                <a:chExt cx="3927687" cy="2191794"/>
              </a:xfrm>
            </p:grpSpPr>
            <p:pic>
              <p:nvPicPr>
                <p:cNvPr id="55" name="Picture 54" descr="PIZZ NTM MV Ax 1.jpg">
                  <a:extLst>
                    <a:ext uri="{FF2B5EF4-FFF2-40B4-BE49-F238E27FC236}">
                      <a16:creationId xmlns:a16="http://schemas.microsoft.com/office/drawing/2014/main" id="{C7663715-8E2E-5ADC-8D10-92B85ED0598B}"/>
                    </a:ext>
                  </a:extLst>
                </p:cNvPr>
                <p:cNvPicPr>
                  <a:picLocks noChangeAspect="1"/>
                </p:cNvPicPr>
                <p:nvPr/>
              </p:nvPicPr>
              <p:blipFill rotWithShape="1">
                <a:blip r:embed="rId10">
                  <a:extLst>
                    <a:ext uri="{28A0092B-C50C-407E-A947-70E740481C1C}">
                      <a14:useLocalDpi xmlns:a14="http://schemas.microsoft.com/office/drawing/2010/main" val="0"/>
                    </a:ext>
                  </a:extLst>
                </a:blip>
                <a:srcRect l="14597" t="32064" r="8716" b="21501"/>
                <a:stretch/>
              </p:blipFill>
              <p:spPr>
                <a:xfrm>
                  <a:off x="5207589" y="4459650"/>
                  <a:ext cx="2678596" cy="1621902"/>
                </a:xfrm>
                <a:prstGeom prst="rect">
                  <a:avLst/>
                </a:prstGeom>
                <a:ln>
                  <a:solidFill>
                    <a:schemeClr val="tx1"/>
                  </a:solidFill>
                </a:ln>
              </p:spPr>
            </p:pic>
            <p:pic>
              <p:nvPicPr>
                <p:cNvPr id="56" name="Picture 55" descr="PIZZ NTM MM Cor 1.jpg">
                  <a:extLst>
                    <a:ext uri="{FF2B5EF4-FFF2-40B4-BE49-F238E27FC236}">
                      <a16:creationId xmlns:a16="http://schemas.microsoft.com/office/drawing/2014/main" id="{53239901-B246-5CF4-1FB8-00A6E753F52B}"/>
                    </a:ext>
                  </a:extLst>
                </p:cNvPr>
                <p:cNvPicPr>
                  <a:picLocks noChangeAspect="1"/>
                </p:cNvPicPr>
                <p:nvPr/>
              </p:nvPicPr>
              <p:blipFill rotWithShape="1">
                <a:blip r:embed="rId11">
                  <a:extLst>
                    <a:ext uri="{28A0092B-C50C-407E-A947-70E740481C1C}">
                      <a14:useLocalDpi xmlns:a14="http://schemas.microsoft.com/office/drawing/2010/main" val="0"/>
                    </a:ext>
                  </a:extLst>
                </a:blip>
                <a:srcRect l="51566" t="6403" r="6361" b="15472"/>
                <a:stretch/>
              </p:blipFill>
              <p:spPr>
                <a:xfrm>
                  <a:off x="7954877" y="4459650"/>
                  <a:ext cx="1180399" cy="2191794"/>
                </a:xfrm>
                <a:prstGeom prst="rect">
                  <a:avLst/>
                </a:prstGeom>
                <a:ln>
                  <a:solidFill>
                    <a:schemeClr val="tx1"/>
                  </a:solidFill>
                </a:ln>
              </p:spPr>
            </p:pic>
          </p:grpSp>
        </p:grpSp>
        <p:grpSp>
          <p:nvGrpSpPr>
            <p:cNvPr id="57" name="Group 56">
              <a:extLst>
                <a:ext uri="{FF2B5EF4-FFF2-40B4-BE49-F238E27FC236}">
                  <a16:creationId xmlns:a16="http://schemas.microsoft.com/office/drawing/2014/main" id="{93B6CCE9-288C-B4F5-10C3-3398F4CE6C68}"/>
                </a:ext>
              </a:extLst>
            </p:cNvPr>
            <p:cNvGrpSpPr/>
            <p:nvPr/>
          </p:nvGrpSpPr>
          <p:grpSpPr>
            <a:xfrm>
              <a:off x="398419" y="27333714"/>
              <a:ext cx="3626632" cy="2586970"/>
              <a:chOff x="176041" y="1492126"/>
              <a:chExt cx="3626632" cy="2586970"/>
            </a:xfrm>
          </p:grpSpPr>
          <p:sp>
            <p:nvSpPr>
              <p:cNvPr id="58" name="TextBox 57">
                <a:extLst>
                  <a:ext uri="{FF2B5EF4-FFF2-40B4-BE49-F238E27FC236}">
                    <a16:creationId xmlns:a16="http://schemas.microsoft.com/office/drawing/2014/main" id="{623E3B4A-AAB2-5AF0-6171-59676CBD6988}"/>
                  </a:ext>
                </a:extLst>
              </p:cNvPr>
              <p:cNvSpPr txBox="1"/>
              <p:nvPr/>
            </p:nvSpPr>
            <p:spPr>
              <a:xfrm>
                <a:off x="479778" y="1492126"/>
                <a:ext cx="3019160" cy="707886"/>
              </a:xfrm>
              <a:prstGeom prst="rect">
                <a:avLst/>
              </a:prstGeom>
              <a:noFill/>
            </p:spPr>
            <p:txBody>
              <a:bodyPr wrap="none" rtlCol="0">
                <a:spAutoFit/>
              </a:bodyPr>
              <a:lstStyle/>
              <a:p>
                <a:pPr algn="ctr"/>
                <a:r>
                  <a:rPr lang="en-US" b="1">
                    <a:latin typeface="Helvetica" pitchFamily="2" charset="0"/>
                  </a:rPr>
                  <a:t>Tree-in-bud opacities &amp;</a:t>
                </a:r>
              </a:p>
              <a:p>
                <a:pPr algn="ctr"/>
                <a:r>
                  <a:rPr lang="en-US" b="1">
                    <a:latin typeface="Helvetica" pitchFamily="2" charset="0"/>
                  </a:rPr>
                  <a:t>centrilobular nodules</a:t>
                </a:r>
              </a:p>
            </p:txBody>
          </p:sp>
          <p:grpSp>
            <p:nvGrpSpPr>
              <p:cNvPr id="59" name="Group 58">
                <a:extLst>
                  <a:ext uri="{FF2B5EF4-FFF2-40B4-BE49-F238E27FC236}">
                    <a16:creationId xmlns:a16="http://schemas.microsoft.com/office/drawing/2014/main" id="{824906CF-0CFB-67C9-E8D5-A860A2923286}"/>
                  </a:ext>
                </a:extLst>
              </p:cNvPr>
              <p:cNvGrpSpPr/>
              <p:nvPr/>
            </p:nvGrpSpPr>
            <p:grpSpPr>
              <a:xfrm>
                <a:off x="176041" y="2168398"/>
                <a:ext cx="3626632" cy="1910698"/>
                <a:chOff x="176041" y="2168398"/>
                <a:chExt cx="3626632" cy="1910698"/>
              </a:xfrm>
            </p:grpSpPr>
            <p:pic>
              <p:nvPicPr>
                <p:cNvPr id="60" name="Picture 59">
                  <a:extLst>
                    <a:ext uri="{FF2B5EF4-FFF2-40B4-BE49-F238E27FC236}">
                      <a16:creationId xmlns:a16="http://schemas.microsoft.com/office/drawing/2014/main" id="{CCEF92F2-6DF6-8EA1-D4DD-D7E6B3DD1F0E}"/>
                    </a:ext>
                  </a:extLst>
                </p:cNvPr>
                <p:cNvPicPr>
                  <a:picLocks noChangeAspect="1"/>
                </p:cNvPicPr>
                <p:nvPr/>
              </p:nvPicPr>
              <p:blipFill rotWithShape="1">
                <a:blip r:embed="rId12"/>
                <a:srcRect l="160" t="8611" r="38594" b="-66"/>
                <a:stretch/>
              </p:blipFill>
              <p:spPr>
                <a:xfrm>
                  <a:off x="176041" y="2168398"/>
                  <a:ext cx="1086740" cy="1910697"/>
                </a:xfrm>
                <a:prstGeom prst="rect">
                  <a:avLst/>
                </a:prstGeom>
                <a:ln>
                  <a:solidFill>
                    <a:schemeClr val="tx1"/>
                  </a:solidFill>
                </a:ln>
              </p:spPr>
            </p:pic>
            <p:pic>
              <p:nvPicPr>
                <p:cNvPr id="61" name="Picture 60">
                  <a:extLst>
                    <a:ext uri="{FF2B5EF4-FFF2-40B4-BE49-F238E27FC236}">
                      <a16:creationId xmlns:a16="http://schemas.microsoft.com/office/drawing/2014/main" id="{F45DDF8C-1650-5392-0D79-2094807AE300}"/>
                    </a:ext>
                  </a:extLst>
                </p:cNvPr>
                <p:cNvPicPr>
                  <a:picLocks noChangeAspect="1"/>
                </p:cNvPicPr>
                <p:nvPr/>
              </p:nvPicPr>
              <p:blipFill rotWithShape="1">
                <a:blip r:embed="rId13"/>
                <a:srcRect l="11737" t="20212" r="16101" b="13982"/>
                <a:stretch/>
              </p:blipFill>
              <p:spPr>
                <a:xfrm>
                  <a:off x="1353791" y="2168399"/>
                  <a:ext cx="2448882" cy="1910697"/>
                </a:xfrm>
                <a:prstGeom prst="rect">
                  <a:avLst/>
                </a:prstGeom>
                <a:ln>
                  <a:solidFill>
                    <a:schemeClr val="tx1"/>
                  </a:solidFill>
                </a:ln>
              </p:spPr>
            </p:pic>
          </p:grpSp>
        </p:grpSp>
        <p:grpSp>
          <p:nvGrpSpPr>
            <p:cNvPr id="62" name="Group 61">
              <a:extLst>
                <a:ext uri="{FF2B5EF4-FFF2-40B4-BE49-F238E27FC236}">
                  <a16:creationId xmlns:a16="http://schemas.microsoft.com/office/drawing/2014/main" id="{2F557290-24DB-532D-18EE-37DF00C1CF97}"/>
                </a:ext>
              </a:extLst>
            </p:cNvPr>
            <p:cNvGrpSpPr/>
            <p:nvPr/>
          </p:nvGrpSpPr>
          <p:grpSpPr>
            <a:xfrm>
              <a:off x="9629619" y="29970112"/>
              <a:ext cx="2594319" cy="2147142"/>
              <a:chOff x="9407241" y="4128524"/>
              <a:chExt cx="2594319" cy="2147142"/>
            </a:xfrm>
          </p:grpSpPr>
          <p:sp>
            <p:nvSpPr>
              <p:cNvPr id="63" name="TextBox 62">
                <a:extLst>
                  <a:ext uri="{FF2B5EF4-FFF2-40B4-BE49-F238E27FC236}">
                    <a16:creationId xmlns:a16="http://schemas.microsoft.com/office/drawing/2014/main" id="{51532B15-257C-3819-66C3-6CF9929A6E99}"/>
                  </a:ext>
                </a:extLst>
              </p:cNvPr>
              <p:cNvSpPr txBox="1"/>
              <p:nvPr/>
            </p:nvSpPr>
            <p:spPr>
              <a:xfrm>
                <a:off x="9842625" y="4128524"/>
                <a:ext cx="1723550" cy="369332"/>
              </a:xfrm>
              <a:prstGeom prst="rect">
                <a:avLst/>
              </a:prstGeom>
              <a:noFill/>
            </p:spPr>
            <p:txBody>
              <a:bodyPr wrap="none" rtlCol="0">
                <a:spAutoFit/>
              </a:bodyPr>
              <a:lstStyle/>
              <a:p>
                <a:pPr algn="ctr"/>
                <a:r>
                  <a:rPr lang="en-US" b="1">
                    <a:latin typeface="Helvetica" pitchFamily="2" charset="0"/>
                  </a:rPr>
                  <a:t>Consolidation</a:t>
                </a:r>
              </a:p>
            </p:txBody>
          </p:sp>
          <p:pic>
            <p:nvPicPr>
              <p:cNvPr id="448" name="Picture 447">
                <a:extLst>
                  <a:ext uri="{FF2B5EF4-FFF2-40B4-BE49-F238E27FC236}">
                    <a16:creationId xmlns:a16="http://schemas.microsoft.com/office/drawing/2014/main" id="{F9CD7161-740F-A2D9-2354-19B8CC555E94}"/>
                  </a:ext>
                </a:extLst>
              </p:cNvPr>
              <p:cNvPicPr>
                <a:picLocks noChangeAspect="1"/>
              </p:cNvPicPr>
              <p:nvPr/>
            </p:nvPicPr>
            <p:blipFill rotWithShape="1">
              <a:blip r:embed="rId14"/>
              <a:srcRect l="15197" t="7072" r="14447" b="14367"/>
              <a:stretch/>
            </p:blipFill>
            <p:spPr>
              <a:xfrm>
                <a:off x="9407241" y="4459650"/>
                <a:ext cx="2594319" cy="1816016"/>
              </a:xfrm>
              <a:prstGeom prst="rect">
                <a:avLst/>
              </a:prstGeom>
              <a:ln>
                <a:solidFill>
                  <a:schemeClr val="tx1"/>
                </a:solidFill>
              </a:ln>
            </p:spPr>
          </p:pic>
        </p:grpSp>
        <p:grpSp>
          <p:nvGrpSpPr>
            <p:cNvPr id="449" name="Group 448">
              <a:extLst>
                <a:ext uri="{FF2B5EF4-FFF2-40B4-BE49-F238E27FC236}">
                  <a16:creationId xmlns:a16="http://schemas.microsoft.com/office/drawing/2014/main" id="{E1F64929-779E-0C8C-8F67-E92430E38441}"/>
                </a:ext>
              </a:extLst>
            </p:cNvPr>
            <p:cNvGrpSpPr/>
            <p:nvPr/>
          </p:nvGrpSpPr>
          <p:grpSpPr>
            <a:xfrm>
              <a:off x="3974428" y="27655977"/>
              <a:ext cx="2903359" cy="2280358"/>
              <a:chOff x="3796242" y="1814389"/>
              <a:chExt cx="2903359" cy="2280358"/>
            </a:xfrm>
          </p:grpSpPr>
          <p:sp>
            <p:nvSpPr>
              <p:cNvPr id="450" name="TextBox 449">
                <a:extLst>
                  <a:ext uri="{FF2B5EF4-FFF2-40B4-BE49-F238E27FC236}">
                    <a16:creationId xmlns:a16="http://schemas.microsoft.com/office/drawing/2014/main" id="{69A9C9B8-C726-DBFA-FCDC-431F59524E92}"/>
                  </a:ext>
                </a:extLst>
              </p:cNvPr>
              <p:cNvSpPr txBox="1"/>
              <p:nvPr/>
            </p:nvSpPr>
            <p:spPr>
              <a:xfrm>
                <a:off x="3796242" y="1814389"/>
                <a:ext cx="2903359" cy="400110"/>
              </a:xfrm>
              <a:prstGeom prst="rect">
                <a:avLst/>
              </a:prstGeom>
              <a:noFill/>
            </p:spPr>
            <p:txBody>
              <a:bodyPr wrap="none" rtlCol="0">
                <a:spAutoFit/>
              </a:bodyPr>
              <a:lstStyle/>
              <a:p>
                <a:pPr algn="ctr"/>
                <a:r>
                  <a:rPr lang="en-US" b="1">
                    <a:latin typeface="Helvetica" pitchFamily="2" charset="0"/>
                  </a:rPr>
                  <a:t>Large nodules (≥1cm)</a:t>
                </a:r>
              </a:p>
            </p:txBody>
          </p:sp>
          <p:pic>
            <p:nvPicPr>
              <p:cNvPr id="451" name="Picture 450">
                <a:extLst>
                  <a:ext uri="{FF2B5EF4-FFF2-40B4-BE49-F238E27FC236}">
                    <a16:creationId xmlns:a16="http://schemas.microsoft.com/office/drawing/2014/main" id="{B32EBFFD-42CC-924F-83B8-5BA5035A183F}"/>
                  </a:ext>
                </a:extLst>
              </p:cNvPr>
              <p:cNvPicPr>
                <a:picLocks noChangeAspect="1"/>
              </p:cNvPicPr>
              <p:nvPr/>
            </p:nvPicPr>
            <p:blipFill rotWithShape="1">
              <a:blip r:embed="rId15"/>
              <a:srcRect l="20293" t="17438" r="20268" b="8465"/>
              <a:stretch/>
            </p:blipFill>
            <p:spPr>
              <a:xfrm>
                <a:off x="3982337" y="2156407"/>
                <a:ext cx="2531168" cy="1938340"/>
              </a:xfrm>
              <a:prstGeom prst="rect">
                <a:avLst/>
              </a:prstGeom>
              <a:ln>
                <a:solidFill>
                  <a:schemeClr val="tx1"/>
                </a:solidFill>
              </a:ln>
            </p:spPr>
          </p:pic>
        </p:grpSp>
        <p:grpSp>
          <p:nvGrpSpPr>
            <p:cNvPr id="452" name="Group 451">
              <a:extLst>
                <a:ext uri="{FF2B5EF4-FFF2-40B4-BE49-F238E27FC236}">
                  <a16:creationId xmlns:a16="http://schemas.microsoft.com/office/drawing/2014/main" id="{CC6F3019-2060-0958-3412-F8EFC100C93D}"/>
                </a:ext>
              </a:extLst>
            </p:cNvPr>
            <p:cNvGrpSpPr/>
            <p:nvPr/>
          </p:nvGrpSpPr>
          <p:grpSpPr>
            <a:xfrm>
              <a:off x="6827163" y="27655977"/>
              <a:ext cx="2736647" cy="2004768"/>
              <a:chOff x="6608878" y="1814389"/>
              <a:chExt cx="2736647" cy="2004768"/>
            </a:xfrm>
          </p:grpSpPr>
          <p:sp>
            <p:nvSpPr>
              <p:cNvPr id="454" name="TextBox 453">
                <a:extLst>
                  <a:ext uri="{FF2B5EF4-FFF2-40B4-BE49-F238E27FC236}">
                    <a16:creationId xmlns:a16="http://schemas.microsoft.com/office/drawing/2014/main" id="{B5B7DEAE-4D48-84BF-ED34-9B883677C0E2}"/>
                  </a:ext>
                </a:extLst>
              </p:cNvPr>
              <p:cNvSpPr txBox="1"/>
              <p:nvPr/>
            </p:nvSpPr>
            <p:spPr>
              <a:xfrm>
                <a:off x="6608878" y="1814389"/>
                <a:ext cx="2736647" cy="369332"/>
              </a:xfrm>
              <a:prstGeom prst="rect">
                <a:avLst/>
              </a:prstGeom>
              <a:noFill/>
            </p:spPr>
            <p:txBody>
              <a:bodyPr wrap="none" rtlCol="0">
                <a:spAutoFit/>
              </a:bodyPr>
              <a:lstStyle/>
              <a:p>
                <a:pPr algn="ctr"/>
                <a:r>
                  <a:rPr lang="en-US" b="1">
                    <a:latin typeface="Helvetica" pitchFamily="2" charset="0"/>
                  </a:rPr>
                  <a:t>Ground glass opacities</a:t>
                </a:r>
              </a:p>
            </p:txBody>
          </p:sp>
          <p:pic>
            <p:nvPicPr>
              <p:cNvPr id="456" name="Picture 455">
                <a:extLst>
                  <a:ext uri="{FF2B5EF4-FFF2-40B4-BE49-F238E27FC236}">
                    <a16:creationId xmlns:a16="http://schemas.microsoft.com/office/drawing/2014/main" id="{AFD4AA0E-4182-9178-8EA2-D3E8193A71E2}"/>
                  </a:ext>
                </a:extLst>
              </p:cNvPr>
              <p:cNvPicPr>
                <a:picLocks noChangeAspect="1"/>
              </p:cNvPicPr>
              <p:nvPr/>
            </p:nvPicPr>
            <p:blipFill rotWithShape="1">
              <a:blip r:embed="rId16"/>
              <a:srcRect l="17042" t="21025" r="15839" b="11207"/>
              <a:stretch/>
            </p:blipFill>
            <p:spPr>
              <a:xfrm>
                <a:off x="6635815" y="2156407"/>
                <a:ext cx="2682773" cy="1662750"/>
              </a:xfrm>
              <a:prstGeom prst="rect">
                <a:avLst/>
              </a:prstGeom>
              <a:ln>
                <a:solidFill>
                  <a:schemeClr val="tx1"/>
                </a:solidFill>
              </a:ln>
            </p:spPr>
          </p:pic>
        </p:grpSp>
      </p:grpSp>
      <p:grpSp>
        <p:nvGrpSpPr>
          <p:cNvPr id="14495" name="Group 14494">
            <a:extLst>
              <a:ext uri="{FF2B5EF4-FFF2-40B4-BE49-F238E27FC236}">
                <a16:creationId xmlns:a16="http://schemas.microsoft.com/office/drawing/2014/main" id="{D793C595-B8CC-6351-0599-EF137FE7D0A2}"/>
              </a:ext>
            </a:extLst>
          </p:cNvPr>
          <p:cNvGrpSpPr/>
          <p:nvPr/>
        </p:nvGrpSpPr>
        <p:grpSpPr>
          <a:xfrm>
            <a:off x="14306531" y="4800600"/>
            <a:ext cx="10515600" cy="3753623"/>
            <a:chOff x="13143834" y="4800600"/>
            <a:chExt cx="10515600" cy="3753623"/>
          </a:xfrm>
        </p:grpSpPr>
        <p:sp>
          <p:nvSpPr>
            <p:cNvPr id="1191" name="Title 1">
              <a:extLst>
                <a:ext uri="{FF2B5EF4-FFF2-40B4-BE49-F238E27FC236}">
                  <a16:creationId xmlns:a16="http://schemas.microsoft.com/office/drawing/2014/main" id="{68F1D2FD-5B5E-4050-006C-201AF568F4FB}"/>
                </a:ext>
              </a:extLst>
            </p:cNvPr>
            <p:cNvSpPr txBox="1">
              <a:spLocks/>
            </p:cNvSpPr>
            <p:nvPr/>
          </p:nvSpPr>
          <p:spPr>
            <a:xfrm>
              <a:off x="13557927" y="4800600"/>
              <a:ext cx="9687415" cy="741362"/>
            </a:xfrm>
            <a:prstGeom prst="rect">
              <a:avLst/>
            </a:prstGeom>
            <a:solidFill>
              <a:srgbClr val="000090"/>
            </a:solidFill>
          </p:spPr>
          <p:txBody>
            <a:bodyPr>
              <a:norm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rgbClr val="FFFFFF"/>
                  </a:solidFill>
                  <a:latin typeface="Helvetica"/>
                  <a:cs typeface="Helvetica"/>
                </a:rPr>
                <a:t>QUESTIONS</a:t>
              </a:r>
              <a:endParaRPr lang="en-US" sz="4000" b="1" dirty="0">
                <a:solidFill>
                  <a:srgbClr val="FFFFFF"/>
                </a:solidFill>
                <a:latin typeface="Helvetica"/>
                <a:cs typeface="Helvetica"/>
              </a:endParaRPr>
            </a:p>
          </p:txBody>
        </p:sp>
        <p:sp>
          <p:nvSpPr>
            <p:cNvPr id="457" name="Content Placeholder 2">
              <a:extLst>
                <a:ext uri="{FF2B5EF4-FFF2-40B4-BE49-F238E27FC236}">
                  <a16:creationId xmlns:a16="http://schemas.microsoft.com/office/drawing/2014/main" id="{889FFB98-88E6-98B1-B028-8C619BFCC48D}"/>
                </a:ext>
              </a:extLst>
            </p:cNvPr>
            <p:cNvSpPr txBox="1">
              <a:spLocks/>
            </p:cNvSpPr>
            <p:nvPr/>
          </p:nvSpPr>
          <p:spPr>
            <a:xfrm>
              <a:off x="13143834" y="5680780"/>
              <a:ext cx="10515600" cy="2873443"/>
            </a:xfrm>
            <a:prstGeom prst="rect">
              <a:avLst/>
            </a:prstGeom>
          </p:spPr>
          <p:txBody>
            <a:bodyPr>
              <a:noAutofit/>
            </a:bodyPr>
            <a:lstStyle>
              <a:lvl1pPr marL="1656159" indent="-1656159" algn="l" defTabSz="4415136" rtl="0" eaLnBrk="1" fontAlgn="base" hangingPunct="1">
                <a:spcBef>
                  <a:spcPct val="20000"/>
                </a:spcBef>
                <a:spcAft>
                  <a:spcPct val="0"/>
                </a:spcAft>
                <a:buChar char="•"/>
                <a:defRPr sz="15400">
                  <a:solidFill>
                    <a:schemeClr val="tx1"/>
                  </a:solidFill>
                  <a:latin typeface="+mn-lt"/>
                  <a:ea typeface="+mn-ea"/>
                  <a:cs typeface="ＭＳ Ｐゴシック" charset="0"/>
                </a:defRPr>
              </a:lvl1pPr>
              <a:lvl2pPr marL="3587056" indent="-1378843" algn="l" defTabSz="4415136" rtl="0" eaLnBrk="1" fontAlgn="base" hangingPunct="1">
                <a:spcBef>
                  <a:spcPct val="20000"/>
                </a:spcBef>
                <a:spcAft>
                  <a:spcPct val="0"/>
                </a:spcAft>
                <a:buChar char="–"/>
                <a:defRPr sz="13500">
                  <a:solidFill>
                    <a:schemeClr val="tx1"/>
                  </a:solidFill>
                  <a:latin typeface="+mn-lt"/>
                  <a:ea typeface="+mn-ea"/>
                </a:defRPr>
              </a:lvl2pPr>
              <a:lvl3pPr marL="5519242" indent="-1104106" algn="l" defTabSz="4415136" rtl="0" eaLnBrk="1" fontAlgn="base" hangingPunct="1">
                <a:spcBef>
                  <a:spcPct val="20000"/>
                </a:spcBef>
                <a:spcAft>
                  <a:spcPct val="0"/>
                </a:spcAft>
                <a:buChar char="•"/>
                <a:defRPr sz="11600">
                  <a:solidFill>
                    <a:schemeClr val="tx1"/>
                  </a:solidFill>
                  <a:latin typeface="+mn-lt"/>
                  <a:ea typeface="+mn-ea"/>
                </a:defRPr>
              </a:lvl3pPr>
              <a:lvl4pPr marL="7726164" indent="-1102817" algn="l" defTabSz="4415136" rtl="0" eaLnBrk="1" fontAlgn="base" hangingPunct="1">
                <a:spcBef>
                  <a:spcPct val="20000"/>
                </a:spcBef>
                <a:spcAft>
                  <a:spcPct val="0"/>
                </a:spcAft>
                <a:buChar char="–"/>
                <a:defRPr sz="9700">
                  <a:solidFill>
                    <a:schemeClr val="tx1"/>
                  </a:solidFill>
                  <a:latin typeface="+mn-lt"/>
                  <a:ea typeface="+mn-ea"/>
                </a:defRPr>
              </a:lvl4pPr>
              <a:lvl5pPr marL="9934377" indent="-1104106" algn="l" defTabSz="4415136" rtl="0" eaLnBrk="1" fontAlgn="base" hangingPunct="1">
                <a:spcBef>
                  <a:spcPct val="20000"/>
                </a:spcBef>
                <a:spcAft>
                  <a:spcPct val="0"/>
                </a:spcAft>
                <a:buChar char="»"/>
                <a:defRPr sz="9700">
                  <a:solidFill>
                    <a:schemeClr val="tx1"/>
                  </a:solidFill>
                  <a:latin typeface="+mn-lt"/>
                  <a:ea typeface="+mn-ea"/>
                </a:defRPr>
              </a:lvl5pPr>
              <a:lvl6pPr marL="10305852" indent="-1104106" algn="l" defTabSz="4415136" rtl="0" eaLnBrk="1" fontAlgn="base" hangingPunct="1">
                <a:spcBef>
                  <a:spcPct val="20000"/>
                </a:spcBef>
                <a:spcAft>
                  <a:spcPct val="0"/>
                </a:spcAft>
                <a:buChar char="»"/>
                <a:defRPr sz="9700">
                  <a:solidFill>
                    <a:schemeClr val="tx1"/>
                  </a:solidFill>
                  <a:latin typeface="+mn-lt"/>
                  <a:ea typeface="+mn-ea"/>
                </a:defRPr>
              </a:lvl6pPr>
              <a:lvl7pPr marL="10677327" indent="-1104106" algn="l" defTabSz="4415136" rtl="0" eaLnBrk="1" fontAlgn="base" hangingPunct="1">
                <a:spcBef>
                  <a:spcPct val="20000"/>
                </a:spcBef>
                <a:spcAft>
                  <a:spcPct val="0"/>
                </a:spcAft>
                <a:buChar char="»"/>
                <a:defRPr sz="9700">
                  <a:solidFill>
                    <a:schemeClr val="tx1"/>
                  </a:solidFill>
                  <a:latin typeface="+mn-lt"/>
                  <a:ea typeface="+mn-ea"/>
                </a:defRPr>
              </a:lvl7pPr>
              <a:lvl8pPr marL="11048802" indent="-1104106" algn="l" defTabSz="4415136" rtl="0" eaLnBrk="1" fontAlgn="base" hangingPunct="1">
                <a:spcBef>
                  <a:spcPct val="20000"/>
                </a:spcBef>
                <a:spcAft>
                  <a:spcPct val="0"/>
                </a:spcAft>
                <a:buChar char="»"/>
                <a:defRPr sz="9700">
                  <a:solidFill>
                    <a:schemeClr val="tx1"/>
                  </a:solidFill>
                  <a:latin typeface="+mn-lt"/>
                  <a:ea typeface="+mn-ea"/>
                </a:defRPr>
              </a:lvl8pPr>
              <a:lvl9pPr marL="11420277" indent="-1104106" algn="l" defTabSz="4415136" rtl="0" eaLnBrk="1" fontAlgn="base" hangingPunct="1">
                <a:spcBef>
                  <a:spcPct val="20000"/>
                </a:spcBef>
                <a:spcAft>
                  <a:spcPct val="0"/>
                </a:spcAft>
                <a:buChar char="»"/>
                <a:defRPr sz="9700">
                  <a:solidFill>
                    <a:schemeClr val="tx1"/>
                  </a:solidFill>
                  <a:latin typeface="+mn-lt"/>
                  <a:ea typeface="+mn-ea"/>
                </a:defRPr>
              </a:lvl9pPr>
            </a:lstStyle>
            <a:p>
              <a:pPr marL="514350" indent="-514350">
                <a:buFont typeface="+mj-lt"/>
                <a:buAutoNum type="arabicParenR"/>
              </a:pPr>
              <a:r>
                <a:rPr lang="en-US" sz="3200" kern="0">
                  <a:latin typeface="Helvetica" pitchFamily="2" charset="0"/>
                </a:rPr>
                <a:t>Are there differences in the frequencies and severities for each of the specific CT features among the lung lobes in NTM-LD?</a:t>
              </a:r>
            </a:p>
            <a:p>
              <a:pPr marL="514350" indent="-514350">
                <a:buFont typeface="+mj-lt"/>
                <a:buAutoNum type="arabicParenR"/>
              </a:pPr>
              <a:r>
                <a:rPr lang="en-US" sz="3200" kern="0">
                  <a:latin typeface="Helvetica" pitchFamily="2" charset="0"/>
                </a:rPr>
                <a:t>Are there differences in (1) between MAC-LD and </a:t>
              </a:r>
              <a:r>
                <a:rPr lang="en-US" sz="3200" i="1" kern="0">
                  <a:latin typeface="Helvetica" pitchFamily="2" charset="0"/>
                </a:rPr>
                <a:t>M. abscessus</a:t>
              </a:r>
              <a:r>
                <a:rPr lang="en-US" sz="3200" kern="0">
                  <a:latin typeface="Helvetica" pitchFamily="2" charset="0"/>
                </a:rPr>
                <a:t>-LD?</a:t>
              </a:r>
            </a:p>
          </p:txBody>
        </p:sp>
      </p:grpSp>
      <p:grpSp>
        <p:nvGrpSpPr>
          <p:cNvPr id="14496" name="Group 14495">
            <a:extLst>
              <a:ext uri="{FF2B5EF4-FFF2-40B4-BE49-F238E27FC236}">
                <a16:creationId xmlns:a16="http://schemas.microsoft.com/office/drawing/2014/main" id="{AA71A167-7012-8862-088C-007FE781E6FC}"/>
              </a:ext>
            </a:extLst>
          </p:cNvPr>
          <p:cNvGrpSpPr/>
          <p:nvPr/>
        </p:nvGrpSpPr>
        <p:grpSpPr>
          <a:xfrm>
            <a:off x="14203830" y="8915400"/>
            <a:ext cx="10721002" cy="6743376"/>
            <a:chOff x="13041133" y="9469438"/>
            <a:chExt cx="10721002" cy="6743376"/>
          </a:xfrm>
        </p:grpSpPr>
        <p:sp>
          <p:nvSpPr>
            <p:cNvPr id="458" name="Title 1">
              <a:extLst>
                <a:ext uri="{FF2B5EF4-FFF2-40B4-BE49-F238E27FC236}">
                  <a16:creationId xmlns:a16="http://schemas.microsoft.com/office/drawing/2014/main" id="{CC7A29EB-0D28-A427-F614-9D89998AC045}"/>
                </a:ext>
              </a:extLst>
            </p:cNvPr>
            <p:cNvSpPr txBox="1">
              <a:spLocks/>
            </p:cNvSpPr>
            <p:nvPr/>
          </p:nvSpPr>
          <p:spPr>
            <a:xfrm>
              <a:off x="13557927" y="9469438"/>
              <a:ext cx="9687415" cy="741362"/>
            </a:xfrm>
            <a:prstGeom prst="rect">
              <a:avLst/>
            </a:prstGeom>
            <a:solidFill>
              <a:srgbClr val="000090"/>
            </a:solidFill>
          </p:spPr>
          <p:txBody>
            <a:bodyPr>
              <a:norm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chemeClr val="bg1"/>
                  </a:solidFill>
                  <a:latin typeface="Helvetica" pitchFamily="2" charset="0"/>
                </a:rPr>
                <a:t>METHODS (CT scoring)</a:t>
              </a:r>
              <a:endParaRPr lang="en-US" sz="4000" b="1" dirty="0">
                <a:solidFill>
                  <a:schemeClr val="bg1"/>
                </a:solidFill>
                <a:latin typeface="Helvetica"/>
                <a:cs typeface="Helvetica"/>
              </a:endParaRPr>
            </a:p>
          </p:txBody>
        </p:sp>
        <p:sp>
          <p:nvSpPr>
            <p:cNvPr id="459" name="Content Placeholder 2">
              <a:extLst>
                <a:ext uri="{FF2B5EF4-FFF2-40B4-BE49-F238E27FC236}">
                  <a16:creationId xmlns:a16="http://schemas.microsoft.com/office/drawing/2014/main" id="{66CFF6AF-A063-EDC7-FDF6-FEDFEA25F30F}"/>
                </a:ext>
              </a:extLst>
            </p:cNvPr>
            <p:cNvSpPr txBox="1">
              <a:spLocks/>
            </p:cNvSpPr>
            <p:nvPr/>
          </p:nvSpPr>
          <p:spPr>
            <a:xfrm>
              <a:off x="13041133" y="10432891"/>
              <a:ext cx="10721002" cy="5779923"/>
            </a:xfrm>
            <a:prstGeom prst="rect">
              <a:avLst/>
            </a:prstGeom>
          </p:spPr>
          <p:txBody>
            <a:bodyPr>
              <a:noAutofit/>
            </a:bodyPr>
            <a:lstStyle>
              <a:lvl1pPr marL="1656159" indent="-1656159" algn="l" defTabSz="4415136" rtl="0" eaLnBrk="1" fontAlgn="base" hangingPunct="1">
                <a:spcBef>
                  <a:spcPct val="20000"/>
                </a:spcBef>
                <a:spcAft>
                  <a:spcPct val="0"/>
                </a:spcAft>
                <a:buChar char="•"/>
                <a:defRPr sz="15400">
                  <a:solidFill>
                    <a:schemeClr val="tx1"/>
                  </a:solidFill>
                  <a:latin typeface="+mn-lt"/>
                  <a:ea typeface="+mn-ea"/>
                  <a:cs typeface="ＭＳ Ｐゴシック" charset="0"/>
                </a:defRPr>
              </a:lvl1pPr>
              <a:lvl2pPr marL="3587056" indent="-1378843" algn="l" defTabSz="4415136" rtl="0" eaLnBrk="1" fontAlgn="base" hangingPunct="1">
                <a:spcBef>
                  <a:spcPct val="20000"/>
                </a:spcBef>
                <a:spcAft>
                  <a:spcPct val="0"/>
                </a:spcAft>
                <a:buChar char="–"/>
                <a:defRPr sz="13500">
                  <a:solidFill>
                    <a:schemeClr val="tx1"/>
                  </a:solidFill>
                  <a:latin typeface="+mn-lt"/>
                  <a:ea typeface="+mn-ea"/>
                </a:defRPr>
              </a:lvl2pPr>
              <a:lvl3pPr marL="5519242" indent="-1104106" algn="l" defTabSz="4415136" rtl="0" eaLnBrk="1" fontAlgn="base" hangingPunct="1">
                <a:spcBef>
                  <a:spcPct val="20000"/>
                </a:spcBef>
                <a:spcAft>
                  <a:spcPct val="0"/>
                </a:spcAft>
                <a:buChar char="•"/>
                <a:defRPr sz="11600">
                  <a:solidFill>
                    <a:schemeClr val="tx1"/>
                  </a:solidFill>
                  <a:latin typeface="+mn-lt"/>
                  <a:ea typeface="+mn-ea"/>
                </a:defRPr>
              </a:lvl3pPr>
              <a:lvl4pPr marL="7726164" indent="-1102817" algn="l" defTabSz="4415136" rtl="0" eaLnBrk="1" fontAlgn="base" hangingPunct="1">
                <a:spcBef>
                  <a:spcPct val="20000"/>
                </a:spcBef>
                <a:spcAft>
                  <a:spcPct val="0"/>
                </a:spcAft>
                <a:buChar char="–"/>
                <a:defRPr sz="9700">
                  <a:solidFill>
                    <a:schemeClr val="tx1"/>
                  </a:solidFill>
                  <a:latin typeface="+mn-lt"/>
                  <a:ea typeface="+mn-ea"/>
                </a:defRPr>
              </a:lvl4pPr>
              <a:lvl5pPr marL="9934377" indent="-1104106" algn="l" defTabSz="4415136" rtl="0" eaLnBrk="1" fontAlgn="base" hangingPunct="1">
                <a:spcBef>
                  <a:spcPct val="20000"/>
                </a:spcBef>
                <a:spcAft>
                  <a:spcPct val="0"/>
                </a:spcAft>
                <a:buChar char="»"/>
                <a:defRPr sz="9700">
                  <a:solidFill>
                    <a:schemeClr val="tx1"/>
                  </a:solidFill>
                  <a:latin typeface="+mn-lt"/>
                  <a:ea typeface="+mn-ea"/>
                </a:defRPr>
              </a:lvl5pPr>
              <a:lvl6pPr marL="10305852" indent="-1104106" algn="l" defTabSz="4415136" rtl="0" eaLnBrk="1" fontAlgn="base" hangingPunct="1">
                <a:spcBef>
                  <a:spcPct val="20000"/>
                </a:spcBef>
                <a:spcAft>
                  <a:spcPct val="0"/>
                </a:spcAft>
                <a:buChar char="»"/>
                <a:defRPr sz="9700">
                  <a:solidFill>
                    <a:schemeClr val="tx1"/>
                  </a:solidFill>
                  <a:latin typeface="+mn-lt"/>
                  <a:ea typeface="+mn-ea"/>
                </a:defRPr>
              </a:lvl6pPr>
              <a:lvl7pPr marL="10677327" indent="-1104106" algn="l" defTabSz="4415136" rtl="0" eaLnBrk="1" fontAlgn="base" hangingPunct="1">
                <a:spcBef>
                  <a:spcPct val="20000"/>
                </a:spcBef>
                <a:spcAft>
                  <a:spcPct val="0"/>
                </a:spcAft>
                <a:buChar char="»"/>
                <a:defRPr sz="9700">
                  <a:solidFill>
                    <a:schemeClr val="tx1"/>
                  </a:solidFill>
                  <a:latin typeface="+mn-lt"/>
                  <a:ea typeface="+mn-ea"/>
                </a:defRPr>
              </a:lvl7pPr>
              <a:lvl8pPr marL="11048802" indent="-1104106" algn="l" defTabSz="4415136" rtl="0" eaLnBrk="1" fontAlgn="base" hangingPunct="1">
                <a:spcBef>
                  <a:spcPct val="20000"/>
                </a:spcBef>
                <a:spcAft>
                  <a:spcPct val="0"/>
                </a:spcAft>
                <a:buChar char="»"/>
                <a:defRPr sz="9700">
                  <a:solidFill>
                    <a:schemeClr val="tx1"/>
                  </a:solidFill>
                  <a:latin typeface="+mn-lt"/>
                  <a:ea typeface="+mn-ea"/>
                </a:defRPr>
              </a:lvl8pPr>
              <a:lvl9pPr marL="11420277" indent="-1104106" algn="l" defTabSz="4415136" rtl="0" eaLnBrk="1" fontAlgn="base" hangingPunct="1">
                <a:spcBef>
                  <a:spcPct val="20000"/>
                </a:spcBef>
                <a:spcAft>
                  <a:spcPct val="0"/>
                </a:spcAft>
                <a:buChar char="»"/>
                <a:defRPr sz="9700">
                  <a:solidFill>
                    <a:schemeClr val="tx1"/>
                  </a:solidFill>
                  <a:latin typeface="+mn-lt"/>
                  <a:ea typeface="+mn-ea"/>
                </a:defRPr>
              </a:lvl9pPr>
            </a:lstStyle>
            <a:p>
              <a:pPr marL="284559" indent="-284559">
                <a:spcAft>
                  <a:spcPts val="1200"/>
                </a:spcAft>
              </a:pPr>
              <a:r>
                <a:rPr lang="en-US" sz="2800" kern="0">
                  <a:latin typeface="Helvetica" pitchFamily="2" charset="0"/>
                </a:rPr>
                <a:t>In a pilot study, we classified the chest CT scans (pre-surgical, latest available) of 71 (consecutive) patients with NTM-LD as: </a:t>
              </a:r>
              <a:r>
                <a:rPr lang="en-US" sz="2800" i="1" kern="0">
                  <a:latin typeface="Helvetica" pitchFamily="2" charset="0"/>
                </a:rPr>
                <a:t>(i)</a:t>
              </a:r>
              <a:r>
                <a:rPr lang="en-US" sz="2800" kern="0">
                  <a:latin typeface="Helvetica" pitchFamily="2" charset="0"/>
                </a:rPr>
                <a:t> nodular-bronchiectasis, </a:t>
              </a:r>
              <a:r>
                <a:rPr lang="en-US" sz="2800" i="1" kern="0">
                  <a:latin typeface="Helvetica" pitchFamily="2" charset="0"/>
                </a:rPr>
                <a:t>(ii) </a:t>
              </a:r>
              <a:r>
                <a:rPr lang="en-US" sz="2800" kern="0">
                  <a:latin typeface="Helvetica" pitchFamily="2" charset="0"/>
                </a:rPr>
                <a:t>nodular bronchiectasis with nodular cavitation, </a:t>
              </a:r>
              <a:r>
                <a:rPr lang="en-US" sz="2800" i="1" kern="0">
                  <a:latin typeface="Helvetica" pitchFamily="2" charset="0"/>
                </a:rPr>
                <a:t>(iii) </a:t>
              </a:r>
              <a:r>
                <a:rPr lang="en-US" sz="2800" kern="0">
                  <a:latin typeface="Helvetica" pitchFamily="2" charset="0"/>
                </a:rPr>
                <a:t>fibrocavitary disease, or </a:t>
              </a:r>
              <a:r>
                <a:rPr lang="en-US" sz="2800" i="1" kern="0">
                  <a:latin typeface="Helvetica" pitchFamily="2" charset="0"/>
                </a:rPr>
                <a:t>(iv) </a:t>
              </a:r>
              <a:r>
                <a:rPr lang="en-US" sz="2800" kern="0">
                  <a:latin typeface="Helvetica" pitchFamily="2" charset="0"/>
                </a:rPr>
                <a:t>unclassifiable.</a:t>
              </a:r>
            </a:p>
            <a:p>
              <a:pPr marL="284559" indent="-284559">
                <a:spcAft>
                  <a:spcPts val="1200"/>
                </a:spcAft>
              </a:pPr>
              <a:r>
                <a:rPr lang="en-US" sz="2800" kern="0">
                  <a:latin typeface="Helvetica" pitchFamily="2" charset="0"/>
                </a:rPr>
                <a:t>We semi-quantified the severity of </a:t>
              </a:r>
              <a:r>
                <a:rPr lang="en-US" sz="2800" b="1" u="sng" kern="0">
                  <a:solidFill>
                    <a:srgbClr val="C00000"/>
                  </a:solidFill>
                  <a:latin typeface="Helvetica" pitchFamily="2" charset="0"/>
                </a:rPr>
                <a:t>five CT features</a:t>
              </a:r>
              <a:r>
                <a:rPr lang="en-US" sz="2800" kern="0">
                  <a:latin typeface="Helvetica" pitchFamily="2" charset="0"/>
                </a:rPr>
                <a:t>: </a:t>
              </a:r>
              <a:r>
                <a:rPr lang="en-US" sz="2800" i="1" kern="0">
                  <a:latin typeface="Helvetica" pitchFamily="2" charset="0"/>
                </a:rPr>
                <a:t>(i)</a:t>
              </a:r>
              <a:r>
                <a:rPr lang="en-US" sz="2800" kern="0">
                  <a:latin typeface="Helvetica" pitchFamily="2" charset="0"/>
                </a:rPr>
                <a:t> tree-in-bud opacities, </a:t>
              </a:r>
              <a:r>
                <a:rPr lang="en-US" sz="2800" i="1" kern="0">
                  <a:latin typeface="Helvetica" pitchFamily="2" charset="0"/>
                </a:rPr>
                <a:t>(ii) </a:t>
              </a:r>
              <a:r>
                <a:rPr lang="en-US" sz="2800" kern="0">
                  <a:latin typeface="Helvetica" pitchFamily="2" charset="0"/>
                </a:rPr>
                <a:t>GGO, </a:t>
              </a:r>
              <a:r>
                <a:rPr lang="en-US" sz="2800" i="1" kern="0">
                  <a:latin typeface="Helvetica" pitchFamily="2" charset="0"/>
                </a:rPr>
                <a:t>(iii) </a:t>
              </a:r>
              <a:r>
                <a:rPr lang="en-US" sz="2800" kern="0">
                  <a:latin typeface="Helvetica" pitchFamily="2" charset="0"/>
                </a:rPr>
                <a:t>consolidation, </a:t>
              </a:r>
              <a:r>
                <a:rPr lang="en-US" sz="2800" i="1" kern="0">
                  <a:latin typeface="Helvetica" pitchFamily="2" charset="0"/>
                </a:rPr>
                <a:t>(iv) </a:t>
              </a:r>
              <a:r>
                <a:rPr lang="en-US" sz="2800" kern="0">
                  <a:latin typeface="Helvetica" pitchFamily="2" charset="0"/>
                </a:rPr>
                <a:t>bronchiectasis, &amp; </a:t>
              </a:r>
              <a:r>
                <a:rPr lang="en-US" sz="2800" i="1" kern="0">
                  <a:latin typeface="Helvetica" pitchFamily="2" charset="0"/>
                </a:rPr>
                <a:t>(v)</a:t>
              </a:r>
              <a:r>
                <a:rPr lang="en-US" sz="2800" kern="0">
                  <a:latin typeface="Helvetica" pitchFamily="2" charset="0"/>
                </a:rPr>
                <a:t> atelectasis for each of the six lobes (lingula counted separately) into </a:t>
              </a:r>
              <a:r>
                <a:rPr lang="en-US" sz="2800" b="1" u="sng" kern="0">
                  <a:solidFill>
                    <a:srgbClr val="FF0000"/>
                  </a:solidFill>
                  <a:latin typeface="Helvetica" pitchFamily="2" charset="0"/>
                </a:rPr>
                <a:t>four Grades</a:t>
              </a:r>
              <a:r>
                <a:rPr lang="en-US" sz="2800" kern="0">
                  <a:latin typeface="Helvetica" pitchFamily="2" charset="0"/>
                </a:rPr>
                <a:t>: Grade 0 (none), Grade 1 (&lt;25% involved), Grade 2 (25-50%), and Grade 3 (&gt;50%).</a:t>
              </a:r>
            </a:p>
            <a:p>
              <a:pPr marL="284559" indent="-284559">
                <a:spcAft>
                  <a:spcPts val="1200"/>
                </a:spcAft>
              </a:pPr>
              <a:r>
                <a:rPr lang="en-US" sz="2800" kern="0">
                  <a:latin typeface="Helvetica" pitchFamily="2" charset="0"/>
                </a:rPr>
                <a:t>We tabulated for the presence (Y) or absence (N) of </a:t>
              </a:r>
              <a:r>
                <a:rPr lang="en-US" sz="2800" b="1" u="sng" kern="0">
                  <a:solidFill>
                    <a:srgbClr val="0432FF"/>
                  </a:solidFill>
                  <a:latin typeface="Helvetica" pitchFamily="2" charset="0"/>
                </a:rPr>
                <a:t>four CT features</a:t>
              </a:r>
              <a:r>
                <a:rPr lang="en-US" sz="2800" kern="0">
                  <a:latin typeface="Helvetica" pitchFamily="2" charset="0"/>
                </a:rPr>
                <a:t>: </a:t>
              </a:r>
              <a:r>
                <a:rPr lang="en-US" sz="2800" i="1" kern="0">
                  <a:latin typeface="Helvetica" pitchFamily="2" charset="0"/>
                </a:rPr>
                <a:t>(i)</a:t>
              </a:r>
              <a:r>
                <a:rPr lang="en-US" sz="2800" kern="0">
                  <a:latin typeface="Helvetica" pitchFamily="2" charset="0"/>
                </a:rPr>
                <a:t> nodules ≥ 1 cm, </a:t>
              </a:r>
              <a:r>
                <a:rPr lang="en-US" sz="2800" i="1" kern="0">
                  <a:latin typeface="Helvetica" pitchFamily="2" charset="0"/>
                </a:rPr>
                <a:t>(ii)</a:t>
              </a:r>
              <a:r>
                <a:rPr lang="en-US" sz="2800" kern="0">
                  <a:latin typeface="Helvetica" pitchFamily="2" charset="0"/>
                </a:rPr>
                <a:t> thin-wall cavity, </a:t>
              </a:r>
              <a:r>
                <a:rPr lang="en-US" sz="2800" i="1" kern="0">
                  <a:latin typeface="Helvetica" pitchFamily="2" charset="0"/>
                </a:rPr>
                <a:t>(iii) </a:t>
              </a:r>
              <a:r>
                <a:rPr lang="en-US" sz="2800" kern="0">
                  <a:latin typeface="Helvetica" pitchFamily="2" charset="0"/>
                </a:rPr>
                <a:t>thick-wall cavity, and </a:t>
              </a:r>
              <a:r>
                <a:rPr lang="en-US" sz="2800" i="1" kern="0">
                  <a:latin typeface="Helvetica" pitchFamily="2" charset="0"/>
                </a:rPr>
                <a:t>(iv) </a:t>
              </a:r>
              <a:r>
                <a:rPr lang="en-US" sz="2800" kern="0">
                  <a:latin typeface="Helvetica" pitchFamily="2" charset="0"/>
                </a:rPr>
                <a:t>mosaicism for all six lobes.</a:t>
              </a:r>
            </a:p>
          </p:txBody>
        </p:sp>
      </p:grpSp>
      <p:grpSp>
        <p:nvGrpSpPr>
          <p:cNvPr id="14497" name="Group 14496">
            <a:extLst>
              <a:ext uri="{FF2B5EF4-FFF2-40B4-BE49-F238E27FC236}">
                <a16:creationId xmlns:a16="http://schemas.microsoft.com/office/drawing/2014/main" id="{4DE27F55-5C76-FE0A-D672-F7AD40E989E8}"/>
              </a:ext>
            </a:extLst>
          </p:cNvPr>
          <p:cNvGrpSpPr/>
          <p:nvPr/>
        </p:nvGrpSpPr>
        <p:grpSpPr>
          <a:xfrm>
            <a:off x="14306531" y="16002000"/>
            <a:ext cx="10515600" cy="4760820"/>
            <a:chOff x="13143834" y="16364666"/>
            <a:chExt cx="10515600" cy="4760820"/>
          </a:xfrm>
        </p:grpSpPr>
        <p:sp>
          <p:nvSpPr>
            <p:cNvPr id="460" name="Title 1">
              <a:extLst>
                <a:ext uri="{FF2B5EF4-FFF2-40B4-BE49-F238E27FC236}">
                  <a16:creationId xmlns:a16="http://schemas.microsoft.com/office/drawing/2014/main" id="{7E0EEA04-F5F7-1C10-7DD2-7D1EB2940C14}"/>
                </a:ext>
              </a:extLst>
            </p:cNvPr>
            <p:cNvSpPr txBox="1">
              <a:spLocks/>
            </p:cNvSpPr>
            <p:nvPr/>
          </p:nvSpPr>
          <p:spPr>
            <a:xfrm>
              <a:off x="13557927" y="16364666"/>
              <a:ext cx="9687415" cy="741362"/>
            </a:xfrm>
            <a:prstGeom prst="rect">
              <a:avLst/>
            </a:prstGeom>
            <a:solidFill>
              <a:srgbClr val="000090"/>
            </a:solidFill>
          </p:spPr>
          <p:txBody>
            <a:bodyPr>
              <a:norm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chemeClr val="bg1"/>
                  </a:solidFill>
                  <a:latin typeface="Helvetica" pitchFamily="2" charset="0"/>
                </a:rPr>
                <a:t>METHODS (statistical analyses)</a:t>
              </a:r>
              <a:endParaRPr lang="en-US" sz="4000" b="1" dirty="0">
                <a:solidFill>
                  <a:schemeClr val="bg1"/>
                </a:solidFill>
                <a:latin typeface="Helvetica"/>
                <a:cs typeface="Helvetica"/>
              </a:endParaRPr>
            </a:p>
          </p:txBody>
        </p:sp>
        <p:sp>
          <p:nvSpPr>
            <p:cNvPr id="461" name="Content Placeholder 2">
              <a:extLst>
                <a:ext uri="{FF2B5EF4-FFF2-40B4-BE49-F238E27FC236}">
                  <a16:creationId xmlns:a16="http://schemas.microsoft.com/office/drawing/2014/main" id="{E39B19EE-6A8E-D16A-91E4-EF2AB5D23E85}"/>
                </a:ext>
              </a:extLst>
            </p:cNvPr>
            <p:cNvSpPr txBox="1">
              <a:spLocks/>
            </p:cNvSpPr>
            <p:nvPr/>
          </p:nvSpPr>
          <p:spPr>
            <a:xfrm>
              <a:off x="13143834" y="17214976"/>
              <a:ext cx="10515600" cy="3910510"/>
            </a:xfrm>
            <a:prstGeom prst="rect">
              <a:avLst/>
            </a:prstGeom>
          </p:spPr>
          <p:txBody>
            <a:bodyPr>
              <a:noAutofit/>
            </a:bodyPr>
            <a:lstStyle>
              <a:lvl1pPr marL="1656159" indent="-1656159" algn="l" defTabSz="4415136" rtl="0" eaLnBrk="1" fontAlgn="base" hangingPunct="1">
                <a:spcBef>
                  <a:spcPct val="20000"/>
                </a:spcBef>
                <a:spcAft>
                  <a:spcPct val="0"/>
                </a:spcAft>
                <a:buChar char="•"/>
                <a:defRPr sz="15400">
                  <a:solidFill>
                    <a:schemeClr val="tx1"/>
                  </a:solidFill>
                  <a:latin typeface="+mn-lt"/>
                  <a:ea typeface="+mn-ea"/>
                  <a:cs typeface="ＭＳ Ｐゴシック" charset="0"/>
                </a:defRPr>
              </a:lvl1pPr>
              <a:lvl2pPr marL="3587056" indent="-1378843" algn="l" defTabSz="4415136" rtl="0" eaLnBrk="1" fontAlgn="base" hangingPunct="1">
                <a:spcBef>
                  <a:spcPct val="20000"/>
                </a:spcBef>
                <a:spcAft>
                  <a:spcPct val="0"/>
                </a:spcAft>
                <a:buChar char="–"/>
                <a:defRPr sz="13500">
                  <a:solidFill>
                    <a:schemeClr val="tx1"/>
                  </a:solidFill>
                  <a:latin typeface="+mn-lt"/>
                  <a:ea typeface="+mn-ea"/>
                </a:defRPr>
              </a:lvl2pPr>
              <a:lvl3pPr marL="5519242" indent="-1104106" algn="l" defTabSz="4415136" rtl="0" eaLnBrk="1" fontAlgn="base" hangingPunct="1">
                <a:spcBef>
                  <a:spcPct val="20000"/>
                </a:spcBef>
                <a:spcAft>
                  <a:spcPct val="0"/>
                </a:spcAft>
                <a:buChar char="•"/>
                <a:defRPr sz="11600">
                  <a:solidFill>
                    <a:schemeClr val="tx1"/>
                  </a:solidFill>
                  <a:latin typeface="+mn-lt"/>
                  <a:ea typeface="+mn-ea"/>
                </a:defRPr>
              </a:lvl3pPr>
              <a:lvl4pPr marL="7726164" indent="-1102817" algn="l" defTabSz="4415136" rtl="0" eaLnBrk="1" fontAlgn="base" hangingPunct="1">
                <a:spcBef>
                  <a:spcPct val="20000"/>
                </a:spcBef>
                <a:spcAft>
                  <a:spcPct val="0"/>
                </a:spcAft>
                <a:buChar char="–"/>
                <a:defRPr sz="9700">
                  <a:solidFill>
                    <a:schemeClr val="tx1"/>
                  </a:solidFill>
                  <a:latin typeface="+mn-lt"/>
                  <a:ea typeface="+mn-ea"/>
                </a:defRPr>
              </a:lvl4pPr>
              <a:lvl5pPr marL="9934377" indent="-1104106" algn="l" defTabSz="4415136" rtl="0" eaLnBrk="1" fontAlgn="base" hangingPunct="1">
                <a:spcBef>
                  <a:spcPct val="20000"/>
                </a:spcBef>
                <a:spcAft>
                  <a:spcPct val="0"/>
                </a:spcAft>
                <a:buChar char="»"/>
                <a:defRPr sz="9700">
                  <a:solidFill>
                    <a:schemeClr val="tx1"/>
                  </a:solidFill>
                  <a:latin typeface="+mn-lt"/>
                  <a:ea typeface="+mn-ea"/>
                </a:defRPr>
              </a:lvl5pPr>
              <a:lvl6pPr marL="10305852" indent="-1104106" algn="l" defTabSz="4415136" rtl="0" eaLnBrk="1" fontAlgn="base" hangingPunct="1">
                <a:spcBef>
                  <a:spcPct val="20000"/>
                </a:spcBef>
                <a:spcAft>
                  <a:spcPct val="0"/>
                </a:spcAft>
                <a:buChar char="»"/>
                <a:defRPr sz="9700">
                  <a:solidFill>
                    <a:schemeClr val="tx1"/>
                  </a:solidFill>
                  <a:latin typeface="+mn-lt"/>
                  <a:ea typeface="+mn-ea"/>
                </a:defRPr>
              </a:lvl6pPr>
              <a:lvl7pPr marL="10677327" indent="-1104106" algn="l" defTabSz="4415136" rtl="0" eaLnBrk="1" fontAlgn="base" hangingPunct="1">
                <a:spcBef>
                  <a:spcPct val="20000"/>
                </a:spcBef>
                <a:spcAft>
                  <a:spcPct val="0"/>
                </a:spcAft>
                <a:buChar char="»"/>
                <a:defRPr sz="9700">
                  <a:solidFill>
                    <a:schemeClr val="tx1"/>
                  </a:solidFill>
                  <a:latin typeface="+mn-lt"/>
                  <a:ea typeface="+mn-ea"/>
                </a:defRPr>
              </a:lvl7pPr>
              <a:lvl8pPr marL="11048802" indent="-1104106" algn="l" defTabSz="4415136" rtl="0" eaLnBrk="1" fontAlgn="base" hangingPunct="1">
                <a:spcBef>
                  <a:spcPct val="20000"/>
                </a:spcBef>
                <a:spcAft>
                  <a:spcPct val="0"/>
                </a:spcAft>
                <a:buChar char="»"/>
                <a:defRPr sz="9700">
                  <a:solidFill>
                    <a:schemeClr val="tx1"/>
                  </a:solidFill>
                  <a:latin typeface="+mn-lt"/>
                  <a:ea typeface="+mn-ea"/>
                </a:defRPr>
              </a:lvl8pPr>
              <a:lvl9pPr marL="11420277" indent="-1104106" algn="l" defTabSz="4415136" rtl="0" eaLnBrk="1" fontAlgn="base" hangingPunct="1">
                <a:spcBef>
                  <a:spcPct val="20000"/>
                </a:spcBef>
                <a:spcAft>
                  <a:spcPct val="0"/>
                </a:spcAft>
                <a:buChar char="»"/>
                <a:defRPr sz="9700">
                  <a:solidFill>
                    <a:schemeClr val="tx1"/>
                  </a:solidFill>
                  <a:latin typeface="+mn-lt"/>
                  <a:ea typeface="+mn-ea"/>
                </a:defRPr>
              </a:lvl9pPr>
            </a:lstStyle>
            <a:p>
              <a:pPr marL="284559" indent="-284559">
                <a:spcAft>
                  <a:spcPts val="1800"/>
                </a:spcAft>
              </a:pPr>
              <a:r>
                <a:rPr lang="en-US" sz="2800" kern="0">
                  <a:latin typeface="Helvetica" pitchFamily="2" charset="0"/>
                </a:rPr>
                <a:t>Demographic variables and </a:t>
              </a:r>
              <a:r>
                <a:rPr lang="en-US" sz="2800" kern="0" dirty="0">
                  <a:latin typeface="Helvetica" pitchFamily="2" charset="0"/>
                </a:rPr>
                <a:t>total occurrences by disease feature types were compared between NTM species groups using Fisher’s Exact test, t-tests or ANOVA.</a:t>
              </a:r>
            </a:p>
            <a:p>
              <a:pPr marL="284559" indent="-284559"/>
              <a:r>
                <a:rPr lang="en-US" sz="2800" kern="0" dirty="0">
                  <a:latin typeface="Helvetica" pitchFamily="2" charset="0"/>
                </a:rPr>
                <a:t>Occurrences by lobe were modeled using ordinal logistic regression, including a random intercept for subject to account for multiple measures per subjects (a generalized linear mixed model).  Lobes were compared using t-tests derived from these models.  Separate models were fit for each CT feature.</a:t>
              </a:r>
            </a:p>
          </p:txBody>
        </p:sp>
      </p:grpSp>
      <p:sp>
        <p:nvSpPr>
          <p:cNvPr id="462" name="Title 1">
            <a:extLst>
              <a:ext uri="{FF2B5EF4-FFF2-40B4-BE49-F238E27FC236}">
                <a16:creationId xmlns:a16="http://schemas.microsoft.com/office/drawing/2014/main" id="{8B13F7F4-A333-C33E-4644-6FE7332DF342}"/>
              </a:ext>
            </a:extLst>
          </p:cNvPr>
          <p:cNvSpPr txBox="1">
            <a:spLocks/>
          </p:cNvSpPr>
          <p:nvPr/>
        </p:nvSpPr>
        <p:spPr>
          <a:xfrm>
            <a:off x="14720624" y="21336000"/>
            <a:ext cx="9687415" cy="741362"/>
          </a:xfrm>
          <a:prstGeom prst="rect">
            <a:avLst/>
          </a:prstGeom>
          <a:solidFill>
            <a:srgbClr val="000090"/>
          </a:solidFill>
        </p:spPr>
        <p:txBody>
          <a:bodyPr>
            <a:norm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chemeClr val="bg1"/>
                </a:solidFill>
                <a:latin typeface="Helvetica" pitchFamily="2" charset="0"/>
              </a:rPr>
              <a:t>RESULTS – tabulation</a:t>
            </a:r>
            <a:endParaRPr lang="en-US" sz="4000" b="1" dirty="0">
              <a:solidFill>
                <a:schemeClr val="bg1"/>
              </a:solidFill>
              <a:latin typeface="Helvetica"/>
              <a:cs typeface="Helvetica"/>
            </a:endParaRPr>
          </a:p>
        </p:txBody>
      </p:sp>
      <p:graphicFrame>
        <p:nvGraphicFramePr>
          <p:cNvPr id="463" name="Table 462">
            <a:extLst>
              <a:ext uri="{FF2B5EF4-FFF2-40B4-BE49-F238E27FC236}">
                <a16:creationId xmlns:a16="http://schemas.microsoft.com/office/drawing/2014/main" id="{5773438E-22FC-176D-577F-782D60456A9E}"/>
              </a:ext>
            </a:extLst>
          </p:cNvPr>
          <p:cNvGraphicFramePr>
            <a:graphicFrameLocks noGrp="1"/>
          </p:cNvGraphicFramePr>
          <p:nvPr>
            <p:extLst>
              <p:ext uri="{D42A27DB-BD31-4B8C-83A1-F6EECF244321}">
                <p14:modId xmlns:p14="http://schemas.microsoft.com/office/powerpoint/2010/main" val="4109688636"/>
              </p:ext>
            </p:extLst>
          </p:nvPr>
        </p:nvGraphicFramePr>
        <p:xfrm>
          <a:off x="13831327" y="24560265"/>
          <a:ext cx="11466009" cy="2014745"/>
        </p:xfrm>
        <a:graphic>
          <a:graphicData uri="http://schemas.openxmlformats.org/drawingml/2006/table">
            <a:tbl>
              <a:tblPr firstRow="1" bandRow="1">
                <a:tableStyleId>{5C22544A-7EE6-4342-B048-85BDC9FD1C3A}</a:tableStyleId>
              </a:tblPr>
              <a:tblGrid>
                <a:gridCol w="2202267">
                  <a:extLst>
                    <a:ext uri="{9D8B030D-6E8A-4147-A177-3AD203B41FA5}">
                      <a16:colId xmlns:a16="http://schemas.microsoft.com/office/drawing/2014/main" val="2807833565"/>
                    </a:ext>
                  </a:extLst>
                </a:gridCol>
                <a:gridCol w="1992085">
                  <a:extLst>
                    <a:ext uri="{9D8B030D-6E8A-4147-A177-3AD203B41FA5}">
                      <a16:colId xmlns:a16="http://schemas.microsoft.com/office/drawing/2014/main" val="3687258920"/>
                    </a:ext>
                  </a:extLst>
                </a:gridCol>
                <a:gridCol w="2024743">
                  <a:extLst>
                    <a:ext uri="{9D8B030D-6E8A-4147-A177-3AD203B41FA5}">
                      <a16:colId xmlns:a16="http://schemas.microsoft.com/office/drawing/2014/main" val="1534430698"/>
                    </a:ext>
                  </a:extLst>
                </a:gridCol>
                <a:gridCol w="2481943">
                  <a:extLst>
                    <a:ext uri="{9D8B030D-6E8A-4147-A177-3AD203B41FA5}">
                      <a16:colId xmlns:a16="http://schemas.microsoft.com/office/drawing/2014/main" val="80467127"/>
                    </a:ext>
                  </a:extLst>
                </a:gridCol>
                <a:gridCol w="1730829">
                  <a:extLst>
                    <a:ext uri="{9D8B030D-6E8A-4147-A177-3AD203B41FA5}">
                      <a16:colId xmlns:a16="http://schemas.microsoft.com/office/drawing/2014/main" val="590017591"/>
                    </a:ext>
                  </a:extLst>
                </a:gridCol>
                <a:gridCol w="1034142">
                  <a:extLst>
                    <a:ext uri="{9D8B030D-6E8A-4147-A177-3AD203B41FA5}">
                      <a16:colId xmlns:a16="http://schemas.microsoft.com/office/drawing/2014/main" val="3284585406"/>
                    </a:ext>
                  </a:extLst>
                </a:gridCol>
              </a:tblGrid>
              <a:tr h="402949">
                <a:tc>
                  <a:txBody>
                    <a:bodyPr/>
                    <a:lstStyle/>
                    <a:p>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MAC-LD (n= 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MAB-LD (n=</a:t>
                      </a:r>
                      <a:r>
                        <a:rPr lang="en-US" sz="1600" baseline="0" dirty="0">
                          <a:latin typeface="Helvetica" pitchFamily="2" charset="0"/>
                        </a:rPr>
                        <a:t> 17)</a:t>
                      </a: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MAC+MAB</a:t>
                      </a:r>
                      <a:r>
                        <a:rPr lang="en-US" sz="1600" baseline="0" dirty="0">
                          <a:latin typeface="Helvetica" pitchFamily="2" charset="0"/>
                        </a:rPr>
                        <a:t>-LD (n= 7)</a:t>
                      </a: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Others (n= 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p-value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extLst>
                  <a:ext uri="{0D108BD9-81ED-4DB2-BD59-A6C34878D82A}">
                    <a16:rowId xmlns:a16="http://schemas.microsoft.com/office/drawing/2014/main" val="359461988"/>
                  </a:ext>
                </a:extLst>
              </a:tr>
              <a:tr h="402949">
                <a:tc>
                  <a:txBody>
                    <a:bodyPr/>
                    <a:lstStyle/>
                    <a:p>
                      <a:r>
                        <a:rPr lang="en-US" sz="1600" b="1" dirty="0">
                          <a:latin typeface="Helvetica" pitchFamily="2" charset="0"/>
                        </a:rPr>
                        <a:t>NB type with cavity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 (7.5%)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 (17.6%)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 (14.3%)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1 (14.3%)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rowSpan="4">
                  <a:txBody>
                    <a:bodyPr/>
                    <a:lstStyle/>
                    <a:p>
                      <a:pPr algn="ctr"/>
                      <a:endParaRPr lang="en-US" sz="1600" dirty="0">
                        <a:latin typeface="Helvetica" pitchFamily="2" charset="0"/>
                      </a:endParaRPr>
                    </a:p>
                    <a:p>
                      <a:pPr algn="ctr"/>
                      <a:endParaRPr lang="en-US" sz="1600" dirty="0">
                        <a:latin typeface="Helvetica" pitchFamily="2" charset="0"/>
                      </a:endParaRPr>
                    </a:p>
                    <a:p>
                      <a:pPr algn="ctr"/>
                      <a:r>
                        <a:rPr lang="en-US" sz="1600" dirty="0">
                          <a:latin typeface="Helvetica" pitchFamily="2" charset="0"/>
                        </a:rPr>
                        <a:t>0.84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3745504"/>
                  </a:ext>
                </a:extLst>
              </a:tr>
              <a:tr h="402949">
                <a:tc>
                  <a:txBody>
                    <a:bodyPr/>
                    <a:lstStyle/>
                    <a:p>
                      <a:r>
                        <a:rPr lang="en-US" sz="1600" b="1" dirty="0">
                          <a:latin typeface="Helvetica" pitchFamily="2" charset="0"/>
                        </a:rPr>
                        <a:t>NB type w/o cavity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28 (70%)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11 (64.7%)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 (85.7%)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5 (71.4%)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vMerge="1">
                  <a:txBody>
                    <a:bodyPr/>
                    <a:lstStyle/>
                    <a:p>
                      <a:pPr algn="ct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793190728"/>
                  </a:ext>
                </a:extLst>
              </a:tr>
              <a:tr h="402949">
                <a:tc>
                  <a:txBody>
                    <a:bodyPr/>
                    <a:lstStyle/>
                    <a:p>
                      <a:r>
                        <a:rPr lang="en-US" sz="1600" b="1" dirty="0">
                          <a:latin typeface="Helvetica" pitchFamily="2" charset="0"/>
                        </a:rPr>
                        <a:t>FC type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 (7.5%)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 (11.8%)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1 (14.3%)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vMerge="1">
                  <a:txBody>
                    <a:bodyPr/>
                    <a:lstStyle/>
                    <a:p>
                      <a:pPr algn="ct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1007038538"/>
                  </a:ext>
                </a:extLst>
              </a:tr>
              <a:tr h="402949">
                <a:tc>
                  <a:txBody>
                    <a:bodyPr/>
                    <a:lstStyle/>
                    <a:p>
                      <a:r>
                        <a:rPr lang="en-US" sz="1600" b="1" dirty="0">
                          <a:latin typeface="Helvetica" pitchFamily="2" charset="0"/>
                        </a:rPr>
                        <a:t>Unclassified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 (15%)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 (5.9%)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vMerge="1">
                  <a:txBody>
                    <a:bodyPr/>
                    <a:lstStyle/>
                    <a:p>
                      <a:pPr algn="ct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3046098354"/>
                  </a:ext>
                </a:extLst>
              </a:tr>
            </a:tbl>
          </a:graphicData>
        </a:graphic>
      </p:graphicFrame>
      <p:sp>
        <p:nvSpPr>
          <p:cNvPr id="464" name="TextBox 463">
            <a:extLst>
              <a:ext uri="{FF2B5EF4-FFF2-40B4-BE49-F238E27FC236}">
                <a16:creationId xmlns:a16="http://schemas.microsoft.com/office/drawing/2014/main" id="{ED6F6CF4-4554-CAD1-670C-2E78439C50D4}"/>
              </a:ext>
            </a:extLst>
          </p:cNvPr>
          <p:cNvSpPr txBox="1"/>
          <p:nvPr/>
        </p:nvSpPr>
        <p:spPr>
          <a:xfrm>
            <a:off x="15949014" y="24012401"/>
            <a:ext cx="7230634" cy="523220"/>
          </a:xfrm>
          <a:prstGeom prst="rect">
            <a:avLst/>
          </a:prstGeom>
          <a:noFill/>
        </p:spPr>
        <p:txBody>
          <a:bodyPr wrap="none" rtlCol="0">
            <a:spAutoFit/>
          </a:bodyPr>
          <a:lstStyle/>
          <a:p>
            <a:pPr algn="ctr"/>
            <a:r>
              <a:rPr lang="en-US" sz="2800" b="1" dirty="0">
                <a:latin typeface="Helvetica" pitchFamily="2" charset="0"/>
              </a:rPr>
              <a:t>Table 2. General classification of NTM-LD</a:t>
            </a:r>
          </a:p>
        </p:txBody>
      </p:sp>
      <p:sp>
        <p:nvSpPr>
          <p:cNvPr id="465" name="TextBox 464">
            <a:extLst>
              <a:ext uri="{FF2B5EF4-FFF2-40B4-BE49-F238E27FC236}">
                <a16:creationId xmlns:a16="http://schemas.microsoft.com/office/drawing/2014/main" id="{D03E97ED-F731-281C-66EE-0AD7240A8EC0}"/>
              </a:ext>
            </a:extLst>
          </p:cNvPr>
          <p:cNvSpPr txBox="1"/>
          <p:nvPr/>
        </p:nvSpPr>
        <p:spPr>
          <a:xfrm>
            <a:off x="14615114" y="26608901"/>
            <a:ext cx="9898434" cy="584775"/>
          </a:xfrm>
          <a:prstGeom prst="rect">
            <a:avLst/>
          </a:prstGeom>
          <a:noFill/>
        </p:spPr>
        <p:txBody>
          <a:bodyPr wrap="square" rtlCol="0">
            <a:spAutoFit/>
          </a:bodyPr>
          <a:lstStyle/>
          <a:p>
            <a:pPr algn="ctr"/>
            <a:r>
              <a:rPr lang="en-US" sz="1600" b="1" dirty="0">
                <a:latin typeface="Helvetica" pitchFamily="2" charset="0"/>
              </a:rPr>
              <a:t>MAC-LD</a:t>
            </a:r>
            <a:r>
              <a:rPr lang="en-US" sz="1600" dirty="0">
                <a:latin typeface="Helvetica" pitchFamily="2" charset="0"/>
              </a:rPr>
              <a:t>=</a:t>
            </a:r>
            <a:r>
              <a:rPr lang="en-US" sz="1600" i="1" dirty="0">
                <a:latin typeface="Helvetica" pitchFamily="2" charset="0"/>
              </a:rPr>
              <a:t>Mycobacterium </a:t>
            </a:r>
            <a:r>
              <a:rPr lang="en-US" sz="1600" i="1" dirty="0" err="1">
                <a:latin typeface="Helvetica" pitchFamily="2" charset="0"/>
              </a:rPr>
              <a:t>avium</a:t>
            </a:r>
            <a:r>
              <a:rPr lang="en-US" sz="1600" dirty="0">
                <a:latin typeface="Helvetica" pitchFamily="2" charset="0"/>
              </a:rPr>
              <a:t> complex-lung disease; </a:t>
            </a:r>
            <a:r>
              <a:rPr lang="en-US" sz="1600" b="1" dirty="0">
                <a:latin typeface="Helvetica" pitchFamily="2" charset="0"/>
              </a:rPr>
              <a:t>MAB-LD</a:t>
            </a:r>
            <a:r>
              <a:rPr lang="en-US" sz="1600" dirty="0">
                <a:latin typeface="Helvetica" pitchFamily="2" charset="0"/>
              </a:rPr>
              <a:t>=</a:t>
            </a:r>
            <a:r>
              <a:rPr lang="en-US" sz="1600" i="1" dirty="0">
                <a:latin typeface="Helvetica" pitchFamily="2" charset="0"/>
              </a:rPr>
              <a:t>Mycobacterium </a:t>
            </a:r>
            <a:r>
              <a:rPr lang="en-US" sz="1600" i="1" dirty="0" err="1">
                <a:latin typeface="Helvetica" pitchFamily="2" charset="0"/>
              </a:rPr>
              <a:t>abscessus</a:t>
            </a:r>
            <a:r>
              <a:rPr lang="en-US" sz="1600" dirty="0">
                <a:latin typeface="Helvetica" pitchFamily="2" charset="0"/>
              </a:rPr>
              <a:t>-lung disease</a:t>
            </a:r>
          </a:p>
          <a:p>
            <a:pPr algn="ctr"/>
            <a:r>
              <a:rPr lang="en-US" sz="1600" b="1" dirty="0">
                <a:latin typeface="Helvetica" pitchFamily="2" charset="0"/>
              </a:rPr>
              <a:t>NB</a:t>
            </a:r>
            <a:r>
              <a:rPr lang="en-US" sz="1600" dirty="0">
                <a:latin typeface="Helvetica" pitchFamily="2" charset="0"/>
              </a:rPr>
              <a:t>=nodular </a:t>
            </a:r>
            <a:r>
              <a:rPr lang="en-US" sz="1600" dirty="0" err="1">
                <a:latin typeface="Helvetica" pitchFamily="2" charset="0"/>
              </a:rPr>
              <a:t>bronchiectasis CT phenotype</a:t>
            </a:r>
            <a:r>
              <a:rPr lang="en-US" sz="1600" dirty="0">
                <a:latin typeface="Helvetica" pitchFamily="2" charset="0"/>
              </a:rPr>
              <a:t>; </a:t>
            </a:r>
            <a:r>
              <a:rPr lang="en-US" sz="1600" b="1" dirty="0">
                <a:latin typeface="Helvetica" pitchFamily="2" charset="0"/>
              </a:rPr>
              <a:t>FC</a:t>
            </a:r>
            <a:r>
              <a:rPr lang="en-US" sz="1600" dirty="0">
                <a:latin typeface="Helvetica" pitchFamily="2" charset="0"/>
              </a:rPr>
              <a:t>=fibro</a:t>
            </a:r>
            <a:r>
              <a:rPr lang="en-US" sz="1600" dirty="0" err="1">
                <a:latin typeface="Helvetica" pitchFamily="2" charset="0"/>
              </a:rPr>
              <a:t>cavitary CT phenotype</a:t>
            </a:r>
            <a:endParaRPr lang="en-US" sz="1600" dirty="0">
              <a:latin typeface="Helvetica" pitchFamily="2" charset="0"/>
            </a:endParaRPr>
          </a:p>
        </p:txBody>
      </p:sp>
      <p:graphicFrame>
        <p:nvGraphicFramePr>
          <p:cNvPr id="466" name="Content Placeholder 4">
            <a:extLst>
              <a:ext uri="{FF2B5EF4-FFF2-40B4-BE49-F238E27FC236}">
                <a16:creationId xmlns:a16="http://schemas.microsoft.com/office/drawing/2014/main" id="{1DD0939B-A92C-443F-B1FB-541212F4AAC1}"/>
              </a:ext>
            </a:extLst>
          </p:cNvPr>
          <p:cNvGraphicFramePr>
            <a:graphicFrameLocks/>
          </p:cNvGraphicFramePr>
          <p:nvPr>
            <p:extLst>
              <p:ext uri="{D42A27DB-BD31-4B8C-83A1-F6EECF244321}">
                <p14:modId xmlns:p14="http://schemas.microsoft.com/office/powerpoint/2010/main" val="335616334"/>
              </p:ext>
            </p:extLst>
          </p:nvPr>
        </p:nvGraphicFramePr>
        <p:xfrm>
          <a:off x="13830263" y="22629297"/>
          <a:ext cx="11468137" cy="1112520"/>
        </p:xfrm>
        <a:graphic>
          <a:graphicData uri="http://schemas.openxmlformats.org/drawingml/2006/table">
            <a:tbl>
              <a:tblPr firstRow="1" bandRow="1">
                <a:tableStyleId>{5C22544A-7EE6-4342-B048-85BDC9FD1C3A}</a:tableStyleId>
              </a:tblPr>
              <a:tblGrid>
                <a:gridCol w="2070418">
                  <a:extLst>
                    <a:ext uri="{9D8B030D-6E8A-4147-A177-3AD203B41FA5}">
                      <a16:colId xmlns:a16="http://schemas.microsoft.com/office/drawing/2014/main" val="267966024"/>
                    </a:ext>
                  </a:extLst>
                </a:gridCol>
                <a:gridCol w="2013857">
                  <a:extLst>
                    <a:ext uri="{9D8B030D-6E8A-4147-A177-3AD203B41FA5}">
                      <a16:colId xmlns:a16="http://schemas.microsoft.com/office/drawing/2014/main" val="4078973530"/>
                    </a:ext>
                  </a:extLst>
                </a:gridCol>
                <a:gridCol w="1992086">
                  <a:extLst>
                    <a:ext uri="{9D8B030D-6E8A-4147-A177-3AD203B41FA5}">
                      <a16:colId xmlns:a16="http://schemas.microsoft.com/office/drawing/2014/main" val="1948827393"/>
                    </a:ext>
                  </a:extLst>
                </a:gridCol>
                <a:gridCol w="2471057">
                  <a:extLst>
                    <a:ext uri="{9D8B030D-6E8A-4147-A177-3AD203B41FA5}">
                      <a16:colId xmlns:a16="http://schemas.microsoft.com/office/drawing/2014/main" val="2389298604"/>
                    </a:ext>
                  </a:extLst>
                </a:gridCol>
                <a:gridCol w="1763486">
                  <a:extLst>
                    <a:ext uri="{9D8B030D-6E8A-4147-A177-3AD203B41FA5}">
                      <a16:colId xmlns:a16="http://schemas.microsoft.com/office/drawing/2014/main" val="3293032157"/>
                    </a:ext>
                  </a:extLst>
                </a:gridCol>
                <a:gridCol w="1157233">
                  <a:extLst>
                    <a:ext uri="{9D8B030D-6E8A-4147-A177-3AD203B41FA5}">
                      <a16:colId xmlns:a16="http://schemas.microsoft.com/office/drawing/2014/main" val="4188369180"/>
                    </a:ext>
                  </a:extLst>
                </a:gridCol>
              </a:tblGrid>
              <a:tr h="370840">
                <a:tc>
                  <a:txBody>
                    <a:bodyPr/>
                    <a:lstStyle/>
                    <a:p>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a:latin typeface="Helvetica" pitchFamily="2" charset="0"/>
                        </a:rPr>
                        <a:t>MAC-LD (n= 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MAB-LD (n=</a:t>
                      </a:r>
                      <a:r>
                        <a:rPr lang="en-US" sz="1600" baseline="0" dirty="0">
                          <a:latin typeface="Helvetica" pitchFamily="2" charset="0"/>
                        </a:rPr>
                        <a:t> 17)</a:t>
                      </a: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MAC+MAB</a:t>
                      </a:r>
                      <a:r>
                        <a:rPr lang="en-US" sz="1600" baseline="0" dirty="0">
                          <a:latin typeface="Helvetica" pitchFamily="2" charset="0"/>
                        </a:rPr>
                        <a:t> </a:t>
                      </a:r>
                      <a:r>
                        <a:rPr lang="en-US" sz="1600" b="1" baseline="0" dirty="0">
                          <a:latin typeface="Helvetica" pitchFamily="2" charset="0"/>
                        </a:rPr>
                        <a:t>LD</a:t>
                      </a:r>
                      <a:r>
                        <a:rPr lang="en-US" sz="1600" baseline="0" dirty="0">
                          <a:latin typeface="Helvetica" pitchFamily="2" charset="0"/>
                        </a:rPr>
                        <a:t> (n= 7)</a:t>
                      </a: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Others (n= 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p-value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extLst>
                  <a:ext uri="{0D108BD9-81ED-4DB2-BD59-A6C34878D82A}">
                    <a16:rowId xmlns:a16="http://schemas.microsoft.com/office/drawing/2014/main" val="1854971246"/>
                  </a:ext>
                </a:extLst>
              </a:tr>
              <a:tr h="370840">
                <a:tc>
                  <a:txBody>
                    <a:bodyPr/>
                    <a:lstStyle/>
                    <a:p>
                      <a:r>
                        <a:rPr lang="en-US" sz="1600" b="1" dirty="0">
                          <a:latin typeface="Helvetica" pitchFamily="2" charset="0"/>
                        </a:rPr>
                        <a:t>Age</a:t>
                      </a:r>
                      <a:r>
                        <a:rPr lang="en-US" sz="1600" dirty="0">
                          <a:latin typeface="Helvetica" pitchFamily="2" charset="0"/>
                        </a:rPr>
                        <a:t> (median,</a:t>
                      </a:r>
                      <a:r>
                        <a:rPr lang="en-US" sz="1600" baseline="0" dirty="0">
                          <a:latin typeface="Helvetica" pitchFamily="2" charset="0"/>
                        </a:rPr>
                        <a:t> years)</a:t>
                      </a: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67.6 ± 8.3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65.2 ± 10.6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71.4 ± 6.3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62.7 ± 6.8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00823113"/>
                  </a:ext>
                </a:extLst>
              </a:tr>
              <a:tr h="370840">
                <a:tc>
                  <a:txBody>
                    <a:bodyPr/>
                    <a:lstStyle/>
                    <a:p>
                      <a:r>
                        <a:rPr lang="en-US" sz="1600" b="1" dirty="0">
                          <a:latin typeface="Helvetica" pitchFamily="2" charset="0"/>
                        </a:rPr>
                        <a:t>Female</a:t>
                      </a:r>
                      <a:r>
                        <a:rPr lang="en-US" sz="1600" b="1" baseline="0" dirty="0">
                          <a:latin typeface="Helvetica" pitchFamily="2" charset="0"/>
                        </a:rPr>
                        <a:t> sex</a:t>
                      </a:r>
                      <a:endParaRPr lang="en-US" sz="1600" b="1"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36 (90%)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17 (100%)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 (85.7%)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5 (71.4%)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93752394"/>
                  </a:ext>
                </a:extLst>
              </a:tr>
            </a:tbl>
          </a:graphicData>
        </a:graphic>
      </p:graphicFrame>
      <p:sp>
        <p:nvSpPr>
          <p:cNvPr id="467" name="TextBox 466">
            <a:extLst>
              <a:ext uri="{FF2B5EF4-FFF2-40B4-BE49-F238E27FC236}">
                <a16:creationId xmlns:a16="http://schemas.microsoft.com/office/drawing/2014/main" id="{D051B3A5-EB35-31CB-96F3-FDD74F531BD7}"/>
              </a:ext>
            </a:extLst>
          </p:cNvPr>
          <p:cNvSpPr txBox="1"/>
          <p:nvPr/>
        </p:nvSpPr>
        <p:spPr>
          <a:xfrm>
            <a:off x="16846696" y="22117581"/>
            <a:ext cx="5435270" cy="523220"/>
          </a:xfrm>
          <a:prstGeom prst="rect">
            <a:avLst/>
          </a:prstGeom>
          <a:noFill/>
        </p:spPr>
        <p:txBody>
          <a:bodyPr wrap="none" rtlCol="0">
            <a:spAutoFit/>
          </a:bodyPr>
          <a:lstStyle/>
          <a:p>
            <a:pPr algn="ctr"/>
            <a:r>
              <a:rPr lang="en-US" sz="2800" b="1" dirty="0">
                <a:latin typeface="Helvetica" pitchFamily="2" charset="0"/>
              </a:rPr>
              <a:t>Table 1. Patient characteristics</a:t>
            </a:r>
          </a:p>
        </p:txBody>
      </p:sp>
      <p:sp>
        <p:nvSpPr>
          <p:cNvPr id="468" name="TextBox 467">
            <a:extLst>
              <a:ext uri="{FF2B5EF4-FFF2-40B4-BE49-F238E27FC236}">
                <a16:creationId xmlns:a16="http://schemas.microsoft.com/office/drawing/2014/main" id="{819B76C2-B8C6-2A4B-79F9-2C3C35EE707C}"/>
              </a:ext>
            </a:extLst>
          </p:cNvPr>
          <p:cNvSpPr txBox="1"/>
          <p:nvPr/>
        </p:nvSpPr>
        <p:spPr>
          <a:xfrm>
            <a:off x="13835067" y="27365201"/>
            <a:ext cx="11458529" cy="830997"/>
          </a:xfrm>
          <a:prstGeom prst="rect">
            <a:avLst/>
          </a:prstGeom>
          <a:noFill/>
        </p:spPr>
        <p:txBody>
          <a:bodyPr wrap="square" rtlCol="0">
            <a:spAutoFit/>
          </a:bodyPr>
          <a:lstStyle/>
          <a:p>
            <a:pPr algn="ctr"/>
            <a:r>
              <a:rPr lang="en-US" sz="2400" b="1" dirty="0">
                <a:latin typeface="Helvetica" pitchFamily="2" charset="0"/>
              </a:rPr>
              <a:t>Table 3. Distribution of CT features (reported as number of lobes involved) with MAC-LD and MAB-LD (top three lobes involved are shaded)</a:t>
            </a:r>
          </a:p>
        </p:txBody>
      </p:sp>
      <p:graphicFrame>
        <p:nvGraphicFramePr>
          <p:cNvPr id="469" name="Table 468">
            <a:extLst>
              <a:ext uri="{FF2B5EF4-FFF2-40B4-BE49-F238E27FC236}">
                <a16:creationId xmlns:a16="http://schemas.microsoft.com/office/drawing/2014/main" id="{A83252EA-84E9-2543-A98F-D435DCFCA149}"/>
              </a:ext>
            </a:extLst>
          </p:cNvPr>
          <p:cNvGraphicFramePr>
            <a:graphicFrameLocks noGrp="1"/>
          </p:cNvGraphicFramePr>
          <p:nvPr>
            <p:extLst>
              <p:ext uri="{D42A27DB-BD31-4B8C-83A1-F6EECF244321}">
                <p14:modId xmlns:p14="http://schemas.microsoft.com/office/powerpoint/2010/main" val="3261940345"/>
              </p:ext>
            </p:extLst>
          </p:nvPr>
        </p:nvGraphicFramePr>
        <p:xfrm>
          <a:off x="13835067" y="28298020"/>
          <a:ext cx="11458529" cy="2876911"/>
        </p:xfrm>
        <a:graphic>
          <a:graphicData uri="http://schemas.openxmlformats.org/drawingml/2006/table">
            <a:tbl>
              <a:tblPr firstRow="1" bandRow="1">
                <a:tableStyleId>{5C22544A-7EE6-4342-B048-85BDC9FD1C3A}</a:tableStyleId>
              </a:tblPr>
              <a:tblGrid>
                <a:gridCol w="1413907">
                  <a:extLst>
                    <a:ext uri="{9D8B030D-6E8A-4147-A177-3AD203B41FA5}">
                      <a16:colId xmlns:a16="http://schemas.microsoft.com/office/drawing/2014/main" val="1542861141"/>
                    </a:ext>
                  </a:extLst>
                </a:gridCol>
                <a:gridCol w="717473">
                  <a:extLst>
                    <a:ext uri="{9D8B030D-6E8A-4147-A177-3AD203B41FA5}">
                      <a16:colId xmlns:a16="http://schemas.microsoft.com/office/drawing/2014/main" val="3792063235"/>
                    </a:ext>
                  </a:extLst>
                </a:gridCol>
                <a:gridCol w="717473">
                  <a:extLst>
                    <a:ext uri="{9D8B030D-6E8A-4147-A177-3AD203B41FA5}">
                      <a16:colId xmlns:a16="http://schemas.microsoft.com/office/drawing/2014/main" val="220186795"/>
                    </a:ext>
                  </a:extLst>
                </a:gridCol>
                <a:gridCol w="717473">
                  <a:extLst>
                    <a:ext uri="{9D8B030D-6E8A-4147-A177-3AD203B41FA5}">
                      <a16:colId xmlns:a16="http://schemas.microsoft.com/office/drawing/2014/main" val="3527762444"/>
                    </a:ext>
                  </a:extLst>
                </a:gridCol>
                <a:gridCol w="717473">
                  <a:extLst>
                    <a:ext uri="{9D8B030D-6E8A-4147-A177-3AD203B41FA5}">
                      <a16:colId xmlns:a16="http://schemas.microsoft.com/office/drawing/2014/main" val="1795992689"/>
                    </a:ext>
                  </a:extLst>
                </a:gridCol>
                <a:gridCol w="717473">
                  <a:extLst>
                    <a:ext uri="{9D8B030D-6E8A-4147-A177-3AD203B41FA5}">
                      <a16:colId xmlns:a16="http://schemas.microsoft.com/office/drawing/2014/main" val="1538303350"/>
                    </a:ext>
                  </a:extLst>
                </a:gridCol>
                <a:gridCol w="717473">
                  <a:extLst>
                    <a:ext uri="{9D8B030D-6E8A-4147-A177-3AD203B41FA5}">
                      <a16:colId xmlns:a16="http://schemas.microsoft.com/office/drawing/2014/main" val="3108342011"/>
                    </a:ext>
                  </a:extLst>
                </a:gridCol>
                <a:gridCol w="717473">
                  <a:extLst>
                    <a:ext uri="{9D8B030D-6E8A-4147-A177-3AD203B41FA5}">
                      <a16:colId xmlns:a16="http://schemas.microsoft.com/office/drawing/2014/main" val="1486430305"/>
                    </a:ext>
                  </a:extLst>
                </a:gridCol>
                <a:gridCol w="717473">
                  <a:extLst>
                    <a:ext uri="{9D8B030D-6E8A-4147-A177-3AD203B41FA5}">
                      <a16:colId xmlns:a16="http://schemas.microsoft.com/office/drawing/2014/main" val="2240453249"/>
                    </a:ext>
                  </a:extLst>
                </a:gridCol>
                <a:gridCol w="717473">
                  <a:extLst>
                    <a:ext uri="{9D8B030D-6E8A-4147-A177-3AD203B41FA5}">
                      <a16:colId xmlns:a16="http://schemas.microsoft.com/office/drawing/2014/main" val="2046454793"/>
                    </a:ext>
                  </a:extLst>
                </a:gridCol>
                <a:gridCol w="717473">
                  <a:extLst>
                    <a:ext uri="{9D8B030D-6E8A-4147-A177-3AD203B41FA5}">
                      <a16:colId xmlns:a16="http://schemas.microsoft.com/office/drawing/2014/main" val="3104816717"/>
                    </a:ext>
                  </a:extLst>
                </a:gridCol>
                <a:gridCol w="717473">
                  <a:extLst>
                    <a:ext uri="{9D8B030D-6E8A-4147-A177-3AD203B41FA5}">
                      <a16:colId xmlns:a16="http://schemas.microsoft.com/office/drawing/2014/main" val="4135900223"/>
                    </a:ext>
                  </a:extLst>
                </a:gridCol>
                <a:gridCol w="717473">
                  <a:extLst>
                    <a:ext uri="{9D8B030D-6E8A-4147-A177-3AD203B41FA5}">
                      <a16:colId xmlns:a16="http://schemas.microsoft.com/office/drawing/2014/main" val="1412432988"/>
                    </a:ext>
                  </a:extLst>
                </a:gridCol>
                <a:gridCol w="717473">
                  <a:extLst>
                    <a:ext uri="{9D8B030D-6E8A-4147-A177-3AD203B41FA5}">
                      <a16:colId xmlns:a16="http://schemas.microsoft.com/office/drawing/2014/main" val="3037235666"/>
                    </a:ext>
                  </a:extLst>
                </a:gridCol>
                <a:gridCol w="717473">
                  <a:extLst>
                    <a:ext uri="{9D8B030D-6E8A-4147-A177-3AD203B41FA5}">
                      <a16:colId xmlns:a16="http://schemas.microsoft.com/office/drawing/2014/main" val="1499294830"/>
                    </a:ext>
                  </a:extLst>
                </a:gridCol>
              </a:tblGrid>
              <a:tr h="347071">
                <a:tc rowSpan="2">
                  <a:txBody>
                    <a:bodyPr/>
                    <a:lstStyle/>
                    <a:p>
                      <a:endParaRPr lang="en-US" sz="6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gridSpan="7">
                  <a:txBody>
                    <a:bodyPr/>
                    <a:lstStyle/>
                    <a:p>
                      <a:pPr algn="ctr"/>
                      <a:r>
                        <a:rPr lang="en-US" dirty="0"/>
                        <a:t>MAC-LD (n= 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dirty="0"/>
                    </a:p>
                  </a:txBody>
                  <a:tcPr/>
                </a:tc>
                <a:tc gridSpan="7">
                  <a:txBody>
                    <a:bodyPr/>
                    <a:lstStyle/>
                    <a:p>
                      <a:pPr algn="ctr"/>
                      <a:r>
                        <a:rPr lang="en-US" dirty="0"/>
                        <a:t>MAB-LD (n=</a:t>
                      </a:r>
                      <a:r>
                        <a:rPr lang="en-US" baseline="0" dirty="0"/>
                        <a:t> 17)</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3046338565"/>
                  </a:ext>
                </a:extLst>
              </a:tr>
              <a:tr h="274320">
                <a:tc vMerge="1">
                  <a:txBody>
                    <a:bodyPr/>
                    <a:lstStyle/>
                    <a:p>
                      <a:endParaRPr lang="en-US" dirty="0"/>
                    </a:p>
                  </a:txBody>
                  <a:tcPr/>
                </a:tc>
                <a:tc>
                  <a:txBody>
                    <a:bodyPr/>
                    <a:lstStyle/>
                    <a:p>
                      <a:pPr algn="ctr"/>
                      <a:r>
                        <a:rPr lang="en-US" sz="1600" b="1" dirty="0">
                          <a:solidFill>
                            <a:schemeClr val="bg1"/>
                          </a:solidFill>
                          <a:latin typeface="Helvetica" pitchFamily="2" charset="0"/>
                        </a:rPr>
                        <a:t>RUL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RML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RLL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LUS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solidFill>
                            <a:schemeClr val="bg1"/>
                          </a:solidFill>
                          <a:latin typeface="Helvetica" pitchFamily="2" charset="0"/>
                        </a:rPr>
                        <a:t>lingu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solidFill>
                            <a:schemeClr val="bg1"/>
                          </a:solidFill>
                          <a:latin typeface="Helvetica" pitchFamily="2" charset="0"/>
                        </a:rPr>
                        <a:t>LLL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latin typeface="Helvetica" pitchFamily="2" charset="0"/>
                        </a:rPr>
                        <a:t>Sum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1" dirty="0">
                          <a:solidFill>
                            <a:schemeClr val="bg1"/>
                          </a:solidFill>
                          <a:latin typeface="Helvetica" pitchFamily="2" charset="0"/>
                        </a:rPr>
                        <a:t>RUL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RML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RLL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LUS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solidFill>
                            <a:schemeClr val="bg1"/>
                          </a:solidFill>
                          <a:latin typeface="Helvetica" pitchFamily="2" charset="0"/>
                        </a:rPr>
                        <a:t>lingu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solidFill>
                            <a:schemeClr val="bg1"/>
                          </a:solidFill>
                          <a:latin typeface="Helvetica" pitchFamily="2" charset="0"/>
                        </a:rPr>
                        <a:t>LLL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latin typeface="Helvetica" pitchFamily="2" charset="0"/>
                        </a:rPr>
                        <a:t>Sum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1781872"/>
                  </a:ext>
                </a:extLst>
              </a:tr>
              <a:tr h="274320">
                <a:tc>
                  <a:txBody>
                    <a:bodyPr/>
                    <a:lstStyle/>
                    <a:p>
                      <a:r>
                        <a:rPr lang="en-US" sz="1400" b="1" dirty="0">
                          <a:latin typeface="Helvetica" pitchFamily="2" charset="0"/>
                        </a:rPr>
                        <a:t>Tree-in-bud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33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163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69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5066153"/>
                  </a:ext>
                </a:extLst>
              </a:tr>
              <a:tr h="274320">
                <a:tc>
                  <a:txBody>
                    <a:bodyPr/>
                    <a:lstStyle/>
                    <a:p>
                      <a:r>
                        <a:rPr lang="en-US" sz="1400" b="1" dirty="0">
                          <a:latin typeface="Helvetica" pitchFamily="2" charset="0"/>
                        </a:rPr>
                        <a:t>Nodule ≥10mm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32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91822383"/>
                  </a:ext>
                </a:extLst>
              </a:tr>
              <a:tr h="274320">
                <a:tc>
                  <a:txBody>
                    <a:bodyPr/>
                    <a:lstStyle/>
                    <a:p>
                      <a:r>
                        <a:rPr lang="en-US" sz="1400" b="1" dirty="0">
                          <a:latin typeface="Helvetica" pitchFamily="2" charset="0"/>
                        </a:rPr>
                        <a:t>GGO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36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6907125"/>
                  </a:ext>
                </a:extLst>
              </a:tr>
              <a:tr h="274320">
                <a:tc>
                  <a:txBody>
                    <a:bodyPr/>
                    <a:lstStyle/>
                    <a:p>
                      <a:r>
                        <a:rPr lang="en-US" sz="1400" b="1" dirty="0">
                          <a:latin typeface="Helvetica" pitchFamily="2" charset="0"/>
                        </a:rPr>
                        <a:t>Consolidation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7502254"/>
                  </a:ext>
                </a:extLst>
              </a:tr>
              <a:tr h="274320">
                <a:tc>
                  <a:txBody>
                    <a:bodyPr/>
                    <a:lstStyle/>
                    <a:p>
                      <a:r>
                        <a:rPr lang="en-US" sz="1400" b="1" dirty="0">
                          <a:latin typeface="Helvetica" pitchFamily="2" charset="0"/>
                        </a:rPr>
                        <a:t>BXSIS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29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139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45703582"/>
                  </a:ext>
                </a:extLst>
              </a:tr>
              <a:tr h="274320">
                <a:tc>
                  <a:txBody>
                    <a:bodyPr/>
                    <a:lstStyle/>
                    <a:p>
                      <a:r>
                        <a:rPr lang="en-US" sz="1400" b="1" dirty="0">
                          <a:latin typeface="Helvetica" pitchFamily="2" charset="0"/>
                        </a:rPr>
                        <a:t>Atelectasis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42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50255997"/>
                  </a:ext>
                </a:extLst>
              </a:tr>
            </a:tbl>
          </a:graphicData>
        </a:graphic>
      </p:graphicFrame>
      <p:sp>
        <p:nvSpPr>
          <p:cNvPr id="470" name="TextBox 469">
            <a:extLst>
              <a:ext uri="{FF2B5EF4-FFF2-40B4-BE49-F238E27FC236}">
                <a16:creationId xmlns:a16="http://schemas.microsoft.com/office/drawing/2014/main" id="{F543C272-1D65-8A8F-BFE0-E3CFB1C70AC5}"/>
              </a:ext>
            </a:extLst>
          </p:cNvPr>
          <p:cNvSpPr txBox="1"/>
          <p:nvPr/>
        </p:nvSpPr>
        <p:spPr>
          <a:xfrm>
            <a:off x="13900377" y="31258604"/>
            <a:ext cx="11327908" cy="830997"/>
          </a:xfrm>
          <a:prstGeom prst="rect">
            <a:avLst/>
          </a:prstGeom>
          <a:noFill/>
        </p:spPr>
        <p:txBody>
          <a:bodyPr wrap="square" rtlCol="0">
            <a:spAutoFit/>
          </a:bodyPr>
          <a:lstStyle/>
          <a:p>
            <a:pPr algn="ctr"/>
            <a:r>
              <a:rPr lang="en-US" sz="1600" b="1" dirty="0">
                <a:latin typeface="Helvetica" pitchFamily="2" charset="0"/>
              </a:rPr>
              <a:t>MAC-LD</a:t>
            </a:r>
            <a:r>
              <a:rPr lang="en-US" sz="1600" dirty="0">
                <a:latin typeface="Helvetica" pitchFamily="2" charset="0"/>
              </a:rPr>
              <a:t>=</a:t>
            </a:r>
            <a:r>
              <a:rPr lang="en-US" sz="1600" i="1" dirty="0">
                <a:latin typeface="Helvetica" pitchFamily="2" charset="0"/>
              </a:rPr>
              <a:t>Mycobacterium </a:t>
            </a:r>
            <a:r>
              <a:rPr lang="en-US" sz="1600" i="1" dirty="0" err="1">
                <a:latin typeface="Helvetica" pitchFamily="2" charset="0"/>
              </a:rPr>
              <a:t>avium</a:t>
            </a:r>
            <a:r>
              <a:rPr lang="en-US" sz="1600" i="1" dirty="0">
                <a:latin typeface="Helvetica" pitchFamily="2" charset="0"/>
              </a:rPr>
              <a:t> </a:t>
            </a:r>
            <a:r>
              <a:rPr lang="en-US" sz="1600" dirty="0">
                <a:latin typeface="Helvetica" pitchFamily="2" charset="0"/>
              </a:rPr>
              <a:t>complex-lung disease; </a:t>
            </a:r>
            <a:r>
              <a:rPr lang="en-US" sz="1600" b="1" dirty="0">
                <a:latin typeface="Helvetica" pitchFamily="2" charset="0"/>
              </a:rPr>
              <a:t>MAB-LD</a:t>
            </a:r>
            <a:r>
              <a:rPr lang="en-US" sz="1600" dirty="0">
                <a:latin typeface="Helvetica" pitchFamily="2" charset="0"/>
              </a:rPr>
              <a:t>=</a:t>
            </a:r>
            <a:r>
              <a:rPr lang="en-US" sz="1600" i="1" dirty="0">
                <a:latin typeface="Helvetica" pitchFamily="2" charset="0"/>
              </a:rPr>
              <a:t>Mycobacterium </a:t>
            </a:r>
            <a:r>
              <a:rPr lang="en-US" sz="1600" i="1" dirty="0" err="1">
                <a:latin typeface="Helvetica" pitchFamily="2" charset="0"/>
              </a:rPr>
              <a:t>abscessus</a:t>
            </a:r>
            <a:r>
              <a:rPr lang="en-US" sz="1600" dirty="0">
                <a:latin typeface="Helvetica" pitchFamily="2" charset="0"/>
              </a:rPr>
              <a:t>-lung disease</a:t>
            </a:r>
          </a:p>
          <a:p>
            <a:pPr algn="ctr"/>
            <a:r>
              <a:rPr lang="en-US" sz="1600" b="1" dirty="0">
                <a:latin typeface="Helvetica" pitchFamily="2" charset="0"/>
              </a:rPr>
              <a:t>BXSIS</a:t>
            </a:r>
            <a:r>
              <a:rPr lang="en-US" sz="1600" dirty="0">
                <a:latin typeface="Helvetica" pitchFamily="2" charset="0"/>
              </a:rPr>
              <a:t>=bronchiectasis; </a:t>
            </a:r>
            <a:r>
              <a:rPr lang="en-US" sz="1600" b="1" dirty="0">
                <a:latin typeface="Helvetica" pitchFamily="2" charset="0"/>
              </a:rPr>
              <a:t>GGO</a:t>
            </a:r>
            <a:r>
              <a:rPr lang="en-US" sz="1600" dirty="0">
                <a:latin typeface="Helvetica" pitchFamily="2" charset="0"/>
              </a:rPr>
              <a:t>=gound glass opacities; </a:t>
            </a:r>
            <a:r>
              <a:rPr lang="en-US" sz="1600" b="1" dirty="0">
                <a:latin typeface="Helvetica" pitchFamily="2" charset="0"/>
              </a:rPr>
              <a:t>RUL</a:t>
            </a:r>
            <a:r>
              <a:rPr lang="en-US" sz="1600" dirty="0">
                <a:latin typeface="Helvetica" pitchFamily="2" charset="0"/>
              </a:rPr>
              <a:t>=right upper lobe; </a:t>
            </a:r>
            <a:r>
              <a:rPr lang="en-US" sz="1600" b="1" dirty="0">
                <a:latin typeface="Helvetica" pitchFamily="2" charset="0"/>
              </a:rPr>
              <a:t>RML</a:t>
            </a:r>
            <a:r>
              <a:rPr lang="en-US" sz="1600" dirty="0">
                <a:latin typeface="Helvetica" pitchFamily="2" charset="0"/>
              </a:rPr>
              <a:t>=right middle lobe; </a:t>
            </a:r>
            <a:r>
              <a:rPr lang="en-US" sz="1600" b="1" dirty="0">
                <a:latin typeface="Helvetica" pitchFamily="2" charset="0"/>
              </a:rPr>
              <a:t>RLL</a:t>
            </a:r>
            <a:r>
              <a:rPr lang="en-US" sz="1600" dirty="0">
                <a:latin typeface="Helvetica" pitchFamily="2" charset="0"/>
              </a:rPr>
              <a:t>=right lower lobe; </a:t>
            </a:r>
            <a:r>
              <a:rPr lang="en-US" sz="1600" b="1" dirty="0">
                <a:latin typeface="Helvetica" pitchFamily="2" charset="0"/>
              </a:rPr>
              <a:t>LUS</a:t>
            </a:r>
            <a:r>
              <a:rPr lang="en-US" sz="1600" dirty="0">
                <a:latin typeface="Helvetica" pitchFamily="2" charset="0"/>
              </a:rPr>
              <a:t>=left upper lobe segments; </a:t>
            </a:r>
            <a:r>
              <a:rPr lang="en-US" sz="1600" b="1" dirty="0">
                <a:latin typeface="Helvetica" pitchFamily="2" charset="0"/>
              </a:rPr>
              <a:t>lingu</a:t>
            </a:r>
            <a:r>
              <a:rPr lang="en-US" sz="1600" dirty="0">
                <a:latin typeface="Helvetica" pitchFamily="2" charset="0"/>
              </a:rPr>
              <a:t>=</a:t>
            </a:r>
            <a:r>
              <a:rPr lang="en-US" sz="1600" dirty="0" err="1">
                <a:latin typeface="Helvetica" pitchFamily="2" charset="0"/>
              </a:rPr>
              <a:t>lingula</a:t>
            </a:r>
            <a:r>
              <a:rPr lang="en-US" sz="1600" dirty="0">
                <a:latin typeface="Helvetica" pitchFamily="2" charset="0"/>
              </a:rPr>
              <a:t>; </a:t>
            </a:r>
            <a:r>
              <a:rPr lang="en-US" sz="1600" b="1" dirty="0">
                <a:latin typeface="Helvetica" pitchFamily="2" charset="0"/>
              </a:rPr>
              <a:t>LLL</a:t>
            </a:r>
            <a:r>
              <a:rPr lang="en-US" sz="1600" dirty="0">
                <a:latin typeface="Helvetica" pitchFamily="2" charset="0"/>
              </a:rPr>
              <a:t>=left lower lobe</a:t>
            </a:r>
          </a:p>
        </p:txBody>
      </p:sp>
      <p:graphicFrame>
        <p:nvGraphicFramePr>
          <p:cNvPr id="471" name="Table 470">
            <a:extLst>
              <a:ext uri="{FF2B5EF4-FFF2-40B4-BE49-F238E27FC236}">
                <a16:creationId xmlns:a16="http://schemas.microsoft.com/office/drawing/2014/main" id="{2D39BE23-D90C-4359-3C82-ACF5687FF172}"/>
              </a:ext>
            </a:extLst>
          </p:cNvPr>
          <p:cNvGraphicFramePr>
            <a:graphicFrameLocks noGrp="1"/>
          </p:cNvGraphicFramePr>
          <p:nvPr>
            <p:extLst>
              <p:ext uri="{D42A27DB-BD31-4B8C-83A1-F6EECF244321}">
                <p14:modId xmlns:p14="http://schemas.microsoft.com/office/powerpoint/2010/main" val="1176582592"/>
              </p:ext>
            </p:extLst>
          </p:nvPr>
        </p:nvGraphicFramePr>
        <p:xfrm>
          <a:off x="26561188" y="6676646"/>
          <a:ext cx="11832784" cy="3444240"/>
        </p:xfrm>
        <a:graphic>
          <a:graphicData uri="http://schemas.openxmlformats.org/drawingml/2006/table">
            <a:tbl>
              <a:tblPr firstRow="1" bandRow="1">
                <a:tableStyleId>{5C22544A-7EE6-4342-B048-85BDC9FD1C3A}</a:tableStyleId>
              </a:tblPr>
              <a:tblGrid>
                <a:gridCol w="1153318">
                  <a:extLst>
                    <a:ext uri="{9D8B030D-6E8A-4147-A177-3AD203B41FA5}">
                      <a16:colId xmlns:a16="http://schemas.microsoft.com/office/drawing/2014/main" val="1542861141"/>
                    </a:ext>
                  </a:extLst>
                </a:gridCol>
                <a:gridCol w="762819">
                  <a:extLst>
                    <a:ext uri="{9D8B030D-6E8A-4147-A177-3AD203B41FA5}">
                      <a16:colId xmlns:a16="http://schemas.microsoft.com/office/drawing/2014/main" val="830761163"/>
                    </a:ext>
                  </a:extLst>
                </a:gridCol>
                <a:gridCol w="762819">
                  <a:extLst>
                    <a:ext uri="{9D8B030D-6E8A-4147-A177-3AD203B41FA5}">
                      <a16:colId xmlns:a16="http://schemas.microsoft.com/office/drawing/2014/main" val="3358186592"/>
                    </a:ext>
                  </a:extLst>
                </a:gridCol>
                <a:gridCol w="762819">
                  <a:extLst>
                    <a:ext uri="{9D8B030D-6E8A-4147-A177-3AD203B41FA5}">
                      <a16:colId xmlns:a16="http://schemas.microsoft.com/office/drawing/2014/main" val="3581460910"/>
                    </a:ext>
                  </a:extLst>
                </a:gridCol>
                <a:gridCol w="762819">
                  <a:extLst>
                    <a:ext uri="{9D8B030D-6E8A-4147-A177-3AD203B41FA5}">
                      <a16:colId xmlns:a16="http://schemas.microsoft.com/office/drawing/2014/main" val="4181007614"/>
                    </a:ext>
                  </a:extLst>
                </a:gridCol>
                <a:gridCol w="762819">
                  <a:extLst>
                    <a:ext uri="{9D8B030D-6E8A-4147-A177-3AD203B41FA5}">
                      <a16:colId xmlns:a16="http://schemas.microsoft.com/office/drawing/2014/main" val="1841147387"/>
                    </a:ext>
                  </a:extLst>
                </a:gridCol>
                <a:gridCol w="762819">
                  <a:extLst>
                    <a:ext uri="{9D8B030D-6E8A-4147-A177-3AD203B41FA5}">
                      <a16:colId xmlns:a16="http://schemas.microsoft.com/office/drawing/2014/main" val="4119154532"/>
                    </a:ext>
                  </a:extLst>
                </a:gridCol>
                <a:gridCol w="762819">
                  <a:extLst>
                    <a:ext uri="{9D8B030D-6E8A-4147-A177-3AD203B41FA5}">
                      <a16:colId xmlns:a16="http://schemas.microsoft.com/office/drawing/2014/main" val="1040605610"/>
                    </a:ext>
                  </a:extLst>
                </a:gridCol>
                <a:gridCol w="762819">
                  <a:extLst>
                    <a:ext uri="{9D8B030D-6E8A-4147-A177-3AD203B41FA5}">
                      <a16:colId xmlns:a16="http://schemas.microsoft.com/office/drawing/2014/main" val="3746700119"/>
                    </a:ext>
                  </a:extLst>
                </a:gridCol>
                <a:gridCol w="762819">
                  <a:extLst>
                    <a:ext uri="{9D8B030D-6E8A-4147-A177-3AD203B41FA5}">
                      <a16:colId xmlns:a16="http://schemas.microsoft.com/office/drawing/2014/main" val="96997600"/>
                    </a:ext>
                  </a:extLst>
                </a:gridCol>
                <a:gridCol w="762819">
                  <a:extLst>
                    <a:ext uri="{9D8B030D-6E8A-4147-A177-3AD203B41FA5}">
                      <a16:colId xmlns:a16="http://schemas.microsoft.com/office/drawing/2014/main" val="2057926927"/>
                    </a:ext>
                  </a:extLst>
                </a:gridCol>
                <a:gridCol w="762819">
                  <a:extLst>
                    <a:ext uri="{9D8B030D-6E8A-4147-A177-3AD203B41FA5}">
                      <a16:colId xmlns:a16="http://schemas.microsoft.com/office/drawing/2014/main" val="2938311532"/>
                    </a:ext>
                  </a:extLst>
                </a:gridCol>
                <a:gridCol w="762819">
                  <a:extLst>
                    <a:ext uri="{9D8B030D-6E8A-4147-A177-3AD203B41FA5}">
                      <a16:colId xmlns:a16="http://schemas.microsoft.com/office/drawing/2014/main" val="1974008750"/>
                    </a:ext>
                  </a:extLst>
                </a:gridCol>
                <a:gridCol w="762819">
                  <a:extLst>
                    <a:ext uri="{9D8B030D-6E8A-4147-A177-3AD203B41FA5}">
                      <a16:colId xmlns:a16="http://schemas.microsoft.com/office/drawing/2014/main" val="2600236182"/>
                    </a:ext>
                  </a:extLst>
                </a:gridCol>
                <a:gridCol w="762819">
                  <a:extLst>
                    <a:ext uri="{9D8B030D-6E8A-4147-A177-3AD203B41FA5}">
                      <a16:colId xmlns:a16="http://schemas.microsoft.com/office/drawing/2014/main" val="4198591525"/>
                    </a:ext>
                  </a:extLst>
                </a:gridCol>
              </a:tblGrid>
              <a:tr h="347071">
                <a:tc rowSpan="2">
                  <a:txBody>
                    <a:bodyPr/>
                    <a:lstStyle/>
                    <a:p>
                      <a:endParaRPr lang="en-US" sz="6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gridSpan="7">
                  <a:txBody>
                    <a:bodyPr/>
                    <a:lstStyle/>
                    <a:p>
                      <a:pPr algn="ctr"/>
                      <a:r>
                        <a:rPr lang="en-US" sz="1800" dirty="0">
                          <a:latin typeface="Helvetica" pitchFamily="2" charset="0"/>
                        </a:rPr>
                        <a:t>MAC+MAB L</a:t>
                      </a:r>
                      <a:r>
                        <a:rPr lang="en-US" sz="1800" baseline="0" dirty="0">
                          <a:latin typeface="Helvetica" pitchFamily="2" charset="0"/>
                        </a:rPr>
                        <a:t>D (n= 7)</a:t>
                      </a:r>
                      <a:endParaRPr lang="en-US" sz="18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dirty="0"/>
                    </a:p>
                  </a:txBody>
                  <a:tcPr/>
                </a:tc>
                <a:tc gridSpan="7">
                  <a:txBody>
                    <a:bodyPr/>
                    <a:lstStyle/>
                    <a:p>
                      <a:pPr algn="ctr"/>
                      <a:r>
                        <a:rPr lang="en-US" sz="1800" dirty="0">
                          <a:latin typeface="Helvetica" pitchFamily="2" charset="0"/>
                        </a:rPr>
                        <a:t>Other NTM-LD (n= 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3046338565"/>
                  </a:ext>
                </a:extLst>
              </a:tr>
              <a:tr h="274320">
                <a:tc vMerge="1">
                  <a:txBody>
                    <a:bodyPr/>
                    <a:lstStyle/>
                    <a:p>
                      <a:endParaRPr lang="en-US" dirty="0"/>
                    </a:p>
                  </a:txBody>
                  <a:tcPr/>
                </a:tc>
                <a:tc>
                  <a:txBody>
                    <a:bodyPr/>
                    <a:lstStyle/>
                    <a:p>
                      <a:pPr algn="ctr"/>
                      <a:r>
                        <a:rPr lang="en-US" sz="1600" b="1" dirty="0">
                          <a:solidFill>
                            <a:schemeClr val="bg1"/>
                          </a:solidFill>
                          <a:latin typeface="Helvetica" pitchFamily="2" charset="0"/>
                        </a:rPr>
                        <a:t>RUL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RML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RLL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LUS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solidFill>
                            <a:schemeClr val="bg1"/>
                          </a:solidFill>
                          <a:latin typeface="Helvetica" pitchFamily="2" charset="0"/>
                        </a:rPr>
                        <a:t>lingu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solidFill>
                            <a:schemeClr val="bg1"/>
                          </a:solidFill>
                          <a:latin typeface="Helvetica" pitchFamily="2" charset="0"/>
                        </a:rPr>
                        <a:t>LLL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latin typeface="Helvetica" pitchFamily="2" charset="0"/>
                        </a:rPr>
                        <a:t>Sum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b="1" dirty="0">
                          <a:solidFill>
                            <a:schemeClr val="bg1"/>
                          </a:solidFill>
                          <a:latin typeface="Helvetica" pitchFamily="2" charset="0"/>
                        </a:rPr>
                        <a:t>RUL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RML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RLL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LUS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solidFill>
                            <a:schemeClr val="bg1"/>
                          </a:solidFill>
                          <a:latin typeface="Helvetica" pitchFamily="2" charset="0"/>
                        </a:rPr>
                        <a:t>lingu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solidFill>
                            <a:schemeClr val="bg1"/>
                          </a:solidFill>
                          <a:latin typeface="Helvetica" pitchFamily="2" charset="0"/>
                        </a:rPr>
                        <a:t>LLL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75000"/>
                      </a:schemeClr>
                    </a:solidFill>
                  </a:tcPr>
                </a:tc>
                <a:tc>
                  <a:txBody>
                    <a:bodyPr/>
                    <a:lstStyle/>
                    <a:p>
                      <a:pPr algn="ctr"/>
                      <a:r>
                        <a:rPr lang="en-US" sz="1600" b="1" dirty="0">
                          <a:latin typeface="Helvetica" pitchFamily="2" charset="0"/>
                        </a:rPr>
                        <a:t>Sum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51781872"/>
                  </a:ext>
                </a:extLst>
              </a:tr>
              <a:tr h="274320">
                <a:tc>
                  <a:txBody>
                    <a:bodyPr/>
                    <a:lstStyle/>
                    <a:p>
                      <a:r>
                        <a:rPr lang="en-US" sz="1600" b="1" dirty="0">
                          <a:latin typeface="Helvetica" pitchFamily="2" charset="0"/>
                        </a:rPr>
                        <a:t>Tree-in-bud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37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33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5066153"/>
                  </a:ext>
                </a:extLst>
              </a:tr>
              <a:tr h="274320">
                <a:tc>
                  <a:txBody>
                    <a:bodyPr/>
                    <a:lstStyle/>
                    <a:p>
                      <a:r>
                        <a:rPr lang="en-US" sz="1600" b="1" dirty="0">
                          <a:latin typeface="Helvetica" pitchFamily="2" charset="0"/>
                        </a:rPr>
                        <a:t>Nodule ≥10 mm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91822383"/>
                  </a:ext>
                </a:extLst>
              </a:tr>
              <a:tr h="274320">
                <a:tc>
                  <a:txBody>
                    <a:bodyPr/>
                    <a:lstStyle/>
                    <a:p>
                      <a:r>
                        <a:rPr lang="en-US" sz="1600" b="1" dirty="0">
                          <a:latin typeface="Helvetica" pitchFamily="2" charset="0"/>
                        </a:rPr>
                        <a:t>GGO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6907125"/>
                  </a:ext>
                </a:extLst>
              </a:tr>
              <a:tr h="274320">
                <a:tc>
                  <a:txBody>
                    <a:bodyPr/>
                    <a:lstStyle/>
                    <a:p>
                      <a:r>
                        <a:rPr lang="en-US" sz="1600" b="1" dirty="0">
                          <a:latin typeface="Helvetica" pitchFamily="2" charset="0"/>
                        </a:rPr>
                        <a:t>Consoli-dation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7502254"/>
                  </a:ext>
                </a:extLst>
              </a:tr>
              <a:tr h="274320">
                <a:tc>
                  <a:txBody>
                    <a:bodyPr/>
                    <a:lstStyle/>
                    <a:p>
                      <a:r>
                        <a:rPr lang="en-US" sz="1600" b="1" dirty="0">
                          <a:latin typeface="Helvetica" pitchFamily="2" charset="0"/>
                        </a:rPr>
                        <a:t>BXSIS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45703582"/>
                  </a:ext>
                </a:extLst>
              </a:tr>
              <a:tr h="274320">
                <a:tc>
                  <a:txBody>
                    <a:bodyPr/>
                    <a:lstStyle/>
                    <a:p>
                      <a:r>
                        <a:rPr lang="en-US" sz="1600" b="1" dirty="0">
                          <a:latin typeface="Helvetica" pitchFamily="2" charset="0"/>
                        </a:rPr>
                        <a:t>Ateletasis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20000"/>
                        <a:lumOff val="80000"/>
                      </a:schemeClr>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50255997"/>
                  </a:ext>
                </a:extLst>
              </a:tr>
            </a:tbl>
          </a:graphicData>
        </a:graphic>
      </p:graphicFrame>
      <p:sp>
        <p:nvSpPr>
          <p:cNvPr id="472" name="TextBox 471">
            <a:extLst>
              <a:ext uri="{FF2B5EF4-FFF2-40B4-BE49-F238E27FC236}">
                <a16:creationId xmlns:a16="http://schemas.microsoft.com/office/drawing/2014/main" id="{8CF3EFA5-4E69-B2F0-2EF2-C4CFC403F322}"/>
              </a:ext>
            </a:extLst>
          </p:cNvPr>
          <p:cNvSpPr txBox="1"/>
          <p:nvPr/>
        </p:nvSpPr>
        <p:spPr>
          <a:xfrm>
            <a:off x="26748316" y="5848151"/>
            <a:ext cx="11458529" cy="830997"/>
          </a:xfrm>
          <a:prstGeom prst="rect">
            <a:avLst/>
          </a:prstGeom>
          <a:noFill/>
        </p:spPr>
        <p:txBody>
          <a:bodyPr wrap="square" rtlCol="0">
            <a:spAutoFit/>
          </a:bodyPr>
          <a:lstStyle/>
          <a:p>
            <a:r>
              <a:rPr lang="en-US" sz="2400" b="1" dirty="0">
                <a:latin typeface="Helvetica" pitchFamily="2" charset="0"/>
              </a:rPr>
              <a:t>Table 3. Distribution of CT features (reported as number of lobes involved) with MAC + MAB-LD and Other NTM (top three lobes involved are shaded)</a:t>
            </a:r>
          </a:p>
        </p:txBody>
      </p:sp>
      <p:sp>
        <p:nvSpPr>
          <p:cNvPr id="473" name="TextBox 472">
            <a:extLst>
              <a:ext uri="{FF2B5EF4-FFF2-40B4-BE49-F238E27FC236}">
                <a16:creationId xmlns:a16="http://schemas.microsoft.com/office/drawing/2014/main" id="{D00C3F04-08A7-D8BA-2B9F-0663F8319B44}"/>
              </a:ext>
            </a:extLst>
          </p:cNvPr>
          <p:cNvSpPr txBox="1"/>
          <p:nvPr/>
        </p:nvSpPr>
        <p:spPr>
          <a:xfrm>
            <a:off x="26742004" y="10568086"/>
            <a:ext cx="11471153" cy="461665"/>
          </a:xfrm>
          <a:prstGeom prst="rect">
            <a:avLst/>
          </a:prstGeom>
          <a:noFill/>
        </p:spPr>
        <p:txBody>
          <a:bodyPr wrap="none" rtlCol="0">
            <a:spAutoFit/>
          </a:bodyPr>
          <a:lstStyle/>
          <a:p>
            <a:pPr algn="ctr"/>
            <a:r>
              <a:rPr lang="en-US" sz="2400" b="1" dirty="0">
                <a:latin typeface="Helvetica" pitchFamily="2" charset="0"/>
              </a:rPr>
              <a:t>Table 4. Distribution of </a:t>
            </a:r>
            <a:r>
              <a:rPr lang="en-US" sz="2400" b="1" dirty="0" err="1">
                <a:latin typeface="Helvetica" pitchFamily="2" charset="0"/>
              </a:rPr>
              <a:t>cavities </a:t>
            </a:r>
            <a:r>
              <a:rPr lang="en-US" sz="2400" b="1" dirty="0">
                <a:latin typeface="Helvetica" pitchFamily="2" charset="0"/>
              </a:rPr>
              <a:t>in MAC-LD, MAB-LD, both, and Other NTM-LD</a:t>
            </a:r>
          </a:p>
        </p:txBody>
      </p:sp>
      <p:graphicFrame>
        <p:nvGraphicFramePr>
          <p:cNvPr id="474" name="Table 473">
            <a:extLst>
              <a:ext uri="{FF2B5EF4-FFF2-40B4-BE49-F238E27FC236}">
                <a16:creationId xmlns:a16="http://schemas.microsoft.com/office/drawing/2014/main" id="{EC031B68-B41B-EB98-42FF-BC00BBFC6AEA}"/>
              </a:ext>
            </a:extLst>
          </p:cNvPr>
          <p:cNvGraphicFramePr>
            <a:graphicFrameLocks noGrp="1"/>
          </p:cNvGraphicFramePr>
          <p:nvPr>
            <p:extLst>
              <p:ext uri="{D42A27DB-BD31-4B8C-83A1-F6EECF244321}">
                <p14:modId xmlns:p14="http://schemas.microsoft.com/office/powerpoint/2010/main" val="3802859229"/>
              </p:ext>
            </p:extLst>
          </p:nvPr>
        </p:nvGraphicFramePr>
        <p:xfrm>
          <a:off x="27123458" y="11033760"/>
          <a:ext cx="10708245" cy="5273040"/>
        </p:xfrm>
        <a:graphic>
          <a:graphicData uri="http://schemas.openxmlformats.org/drawingml/2006/table">
            <a:tbl>
              <a:tblPr firstRow="1" bandRow="1">
                <a:tableStyleId>{5C22544A-7EE6-4342-B048-85BDC9FD1C3A}</a:tableStyleId>
              </a:tblPr>
              <a:tblGrid>
                <a:gridCol w="1717541">
                  <a:extLst>
                    <a:ext uri="{9D8B030D-6E8A-4147-A177-3AD203B41FA5}">
                      <a16:colId xmlns:a16="http://schemas.microsoft.com/office/drawing/2014/main" val="1733530976"/>
                    </a:ext>
                  </a:extLst>
                </a:gridCol>
                <a:gridCol w="1186543">
                  <a:extLst>
                    <a:ext uri="{9D8B030D-6E8A-4147-A177-3AD203B41FA5}">
                      <a16:colId xmlns:a16="http://schemas.microsoft.com/office/drawing/2014/main" val="49014797"/>
                    </a:ext>
                  </a:extLst>
                </a:gridCol>
                <a:gridCol w="881743">
                  <a:extLst>
                    <a:ext uri="{9D8B030D-6E8A-4147-A177-3AD203B41FA5}">
                      <a16:colId xmlns:a16="http://schemas.microsoft.com/office/drawing/2014/main" val="2453105307"/>
                    </a:ext>
                  </a:extLst>
                </a:gridCol>
                <a:gridCol w="1719943">
                  <a:extLst>
                    <a:ext uri="{9D8B030D-6E8A-4147-A177-3AD203B41FA5}">
                      <a16:colId xmlns:a16="http://schemas.microsoft.com/office/drawing/2014/main" val="4261272072"/>
                    </a:ext>
                  </a:extLst>
                </a:gridCol>
                <a:gridCol w="1698171">
                  <a:extLst>
                    <a:ext uri="{9D8B030D-6E8A-4147-A177-3AD203B41FA5}">
                      <a16:colId xmlns:a16="http://schemas.microsoft.com/office/drawing/2014/main" val="2912711792"/>
                    </a:ext>
                  </a:extLst>
                </a:gridCol>
                <a:gridCol w="1817915">
                  <a:extLst>
                    <a:ext uri="{9D8B030D-6E8A-4147-A177-3AD203B41FA5}">
                      <a16:colId xmlns:a16="http://schemas.microsoft.com/office/drawing/2014/main" val="2427531362"/>
                    </a:ext>
                  </a:extLst>
                </a:gridCol>
                <a:gridCol w="1686389">
                  <a:extLst>
                    <a:ext uri="{9D8B030D-6E8A-4147-A177-3AD203B41FA5}">
                      <a16:colId xmlns:a16="http://schemas.microsoft.com/office/drawing/2014/main" val="1606386187"/>
                    </a:ext>
                  </a:extLst>
                </a:gridCol>
              </a:tblGrid>
              <a:tr h="330086">
                <a:tc>
                  <a:txBody>
                    <a:bodyPr/>
                    <a:lstStyle/>
                    <a:p>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endParaRPr lang="en-US" sz="160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MAC-LD</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(n= 40 )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MAB-LD</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(n= 17</a:t>
                      </a:r>
                      <a:r>
                        <a:rPr lang="en-US" sz="1600" baseline="0" dirty="0">
                          <a:latin typeface="Helvetica" pitchFamily="2" charset="0"/>
                        </a:rPr>
                        <a:t> )</a:t>
                      </a: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MAC+MAB</a:t>
                      </a:r>
                      <a:r>
                        <a:rPr lang="en-US" sz="1600" baseline="0" dirty="0">
                          <a:latin typeface="Helvetica" pitchFamily="2" charset="0"/>
                        </a:rPr>
                        <a:t> LD</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aseline="0" dirty="0">
                          <a:latin typeface="Helvetica" pitchFamily="2" charset="0"/>
                        </a:rPr>
                        <a:t>(n= 7 )</a:t>
                      </a: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Other NTM-LD (n= 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65000"/>
                        <a:lumOff val="35000"/>
                      </a:schemeClr>
                    </a:solidFill>
                  </a:tcPr>
                </a:tc>
                <a:extLst>
                  <a:ext uri="{0D108BD9-81ED-4DB2-BD59-A6C34878D82A}">
                    <a16:rowId xmlns:a16="http://schemas.microsoft.com/office/drawing/2014/main" val="3951170110"/>
                  </a:ext>
                </a:extLst>
              </a:tr>
              <a:tr h="272674">
                <a:tc rowSpan="7">
                  <a:txBody>
                    <a:bodyPr/>
                    <a:lstStyle/>
                    <a:p>
                      <a:r>
                        <a:rPr lang="en-US" sz="1600" b="1" dirty="0">
                          <a:latin typeface="Helvetica" pitchFamily="2" charset="0"/>
                        </a:rPr>
                        <a:t>Thin</a:t>
                      </a:r>
                      <a:r>
                        <a:rPr lang="en-US" sz="1600" b="1" baseline="0" dirty="0">
                          <a:latin typeface="Helvetica" pitchFamily="2" charset="0"/>
                        </a:rPr>
                        <a:t> wall cavity</a:t>
                      </a:r>
                    </a:p>
                    <a:p>
                      <a:r>
                        <a:rPr lang="en-US" sz="1600" b="1" dirty="0">
                          <a:latin typeface="Helvetica" pitchFamily="2" charset="0"/>
                        </a:rPr>
                        <a:t>(wall &lt; 3 mm)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dirty="0">
                          <a:latin typeface="Helvetica" pitchFamily="2" charset="0"/>
                        </a:rPr>
                        <a:t>Size (mm)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8.4 (5.0–11.7)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6.0 (5–7)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31.3</a:t>
                      </a:r>
                      <a:r>
                        <a:rPr lang="en-US" sz="1600" baseline="0" dirty="0">
                          <a:latin typeface="Helvetica" pitchFamily="2" charset="0"/>
                        </a:rPr>
                        <a:t> (19</a:t>
                      </a:r>
                      <a:r>
                        <a:rPr lang="en-US" sz="1600" dirty="0">
                          <a:latin typeface="Helvetica" pitchFamily="2" charset="0"/>
                        </a:rPr>
                        <a:t>–</a:t>
                      </a:r>
                      <a:r>
                        <a:rPr lang="en-US" sz="1600" baseline="0" dirty="0">
                          <a:latin typeface="Helvetica" pitchFamily="2" charset="0"/>
                        </a:rPr>
                        <a:t>47)</a:t>
                      </a: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08655026"/>
                  </a:ext>
                </a:extLst>
              </a:tr>
              <a:tr h="272674">
                <a:tc vMerge="1">
                  <a:txBody>
                    <a:bodyPr/>
                    <a:lstStyle/>
                    <a:p>
                      <a:endParaRPr lang="en-US" sz="1400" dirty="0"/>
                    </a:p>
                  </a:txBody>
                  <a:tcPr/>
                </a:tc>
                <a:tc rowSpan="6">
                  <a:txBody>
                    <a:bodyPr/>
                    <a:lstStyle/>
                    <a:p>
                      <a:r>
                        <a:rPr lang="en-US" sz="1600" b="1" dirty="0">
                          <a:latin typeface="Helvetica" pitchFamily="2" charset="0"/>
                        </a:rPr>
                        <a:t>Location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1" dirty="0">
                          <a:latin typeface="Helvetica" pitchFamily="2" charset="0"/>
                        </a:rPr>
                        <a:t>RUL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83137592"/>
                  </a:ext>
                </a:extLst>
              </a:tr>
              <a:tr h="272674">
                <a:tc vMerge="1">
                  <a:txBody>
                    <a:bodyPr/>
                    <a:lstStyle/>
                    <a:p>
                      <a:endParaRPr lang="en-US"/>
                    </a:p>
                  </a:txBody>
                  <a:tcPr/>
                </a:tc>
                <a:tc vMerge="1">
                  <a:txBody>
                    <a:bodyPr/>
                    <a:lstStyle/>
                    <a:p>
                      <a:endParaRPr lang="en-US" sz="1400" dirty="0"/>
                    </a:p>
                  </a:txBody>
                  <a:tcPr/>
                </a:tc>
                <a:tc>
                  <a:txBody>
                    <a:bodyPr/>
                    <a:lstStyle/>
                    <a:p>
                      <a:r>
                        <a:rPr lang="en-US" sz="1600" b="1" dirty="0">
                          <a:latin typeface="Helvetica" pitchFamily="2" charset="0"/>
                        </a:rPr>
                        <a:t>RML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73774698"/>
                  </a:ext>
                </a:extLst>
              </a:tr>
              <a:tr h="272674">
                <a:tc vMerge="1">
                  <a:txBody>
                    <a:bodyPr/>
                    <a:lstStyle/>
                    <a:p>
                      <a:endParaRPr lang="en-US"/>
                    </a:p>
                  </a:txBody>
                  <a:tcPr/>
                </a:tc>
                <a:tc vMerge="1">
                  <a:txBody>
                    <a:bodyPr/>
                    <a:lstStyle/>
                    <a:p>
                      <a:endParaRPr lang="en-US" sz="1400" dirty="0"/>
                    </a:p>
                  </a:txBody>
                  <a:tcPr/>
                </a:tc>
                <a:tc>
                  <a:txBody>
                    <a:bodyPr/>
                    <a:lstStyle/>
                    <a:p>
                      <a:r>
                        <a:rPr lang="en-US" sz="1600" b="1" dirty="0">
                          <a:latin typeface="Helvetica" pitchFamily="2" charset="0"/>
                        </a:rPr>
                        <a:t>RLL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0376463"/>
                  </a:ext>
                </a:extLst>
              </a:tr>
              <a:tr h="272674">
                <a:tc vMerge="1">
                  <a:txBody>
                    <a:bodyPr/>
                    <a:lstStyle/>
                    <a:p>
                      <a:endParaRPr lang="en-US"/>
                    </a:p>
                  </a:txBody>
                  <a:tcPr/>
                </a:tc>
                <a:tc vMerge="1">
                  <a:txBody>
                    <a:bodyPr/>
                    <a:lstStyle/>
                    <a:p>
                      <a:endParaRPr lang="en-US" sz="1400" dirty="0"/>
                    </a:p>
                  </a:txBody>
                  <a:tcPr/>
                </a:tc>
                <a:tc>
                  <a:txBody>
                    <a:bodyPr/>
                    <a:lstStyle/>
                    <a:p>
                      <a:r>
                        <a:rPr lang="en-US" sz="1600" b="1" dirty="0">
                          <a:latin typeface="Helvetica" pitchFamily="2" charset="0"/>
                        </a:rPr>
                        <a:t>LUS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11536238"/>
                  </a:ext>
                </a:extLst>
              </a:tr>
              <a:tr h="272674">
                <a:tc vMerge="1">
                  <a:txBody>
                    <a:bodyPr/>
                    <a:lstStyle/>
                    <a:p>
                      <a:endParaRPr lang="en-US"/>
                    </a:p>
                  </a:txBody>
                  <a:tcPr/>
                </a:tc>
                <a:tc vMerge="1">
                  <a:txBody>
                    <a:bodyPr/>
                    <a:lstStyle/>
                    <a:p>
                      <a:endParaRPr lang="en-US" sz="1400" dirty="0"/>
                    </a:p>
                  </a:txBody>
                  <a:tcPr/>
                </a:tc>
                <a:tc>
                  <a:txBody>
                    <a:bodyPr/>
                    <a:lstStyle/>
                    <a:p>
                      <a:r>
                        <a:rPr lang="en-US" sz="1600" b="1" dirty="0">
                          <a:latin typeface="Helvetica" pitchFamily="2" charset="0"/>
                        </a:rPr>
                        <a:t>lingula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8445640"/>
                  </a:ext>
                </a:extLst>
              </a:tr>
              <a:tr h="244020">
                <a:tc vMerge="1">
                  <a:txBody>
                    <a:bodyPr/>
                    <a:lstStyle/>
                    <a:p>
                      <a:endParaRPr lang="en-US"/>
                    </a:p>
                  </a:txBody>
                  <a:tcPr/>
                </a:tc>
                <a:tc vMerge="1">
                  <a:txBody>
                    <a:bodyPr/>
                    <a:lstStyle/>
                    <a:p>
                      <a:endParaRPr lang="en-US" sz="1400" dirty="0"/>
                    </a:p>
                  </a:txBody>
                  <a:tcPr/>
                </a:tc>
                <a:tc>
                  <a:txBody>
                    <a:bodyPr/>
                    <a:lstStyle/>
                    <a:p>
                      <a:r>
                        <a:rPr lang="en-US" sz="1600" b="1" dirty="0">
                          <a:latin typeface="Helvetica" pitchFamily="2" charset="0"/>
                        </a:rPr>
                        <a:t>LLL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67153173"/>
                  </a:ext>
                </a:extLst>
              </a:tr>
              <a:tr h="244020">
                <a:tc rowSpan="7">
                  <a:txBody>
                    <a:bodyPr/>
                    <a:lstStyle/>
                    <a:p>
                      <a:r>
                        <a:rPr lang="en-US" sz="1600" b="1" dirty="0">
                          <a:latin typeface="Helvetica" pitchFamily="2" charset="0"/>
                        </a:rPr>
                        <a:t>Thick wall</a:t>
                      </a:r>
                      <a:r>
                        <a:rPr lang="en-US" sz="1600" b="1" baseline="0" dirty="0">
                          <a:latin typeface="Helvetica" pitchFamily="2" charset="0"/>
                        </a:rPr>
                        <a:t> </a:t>
                      </a:r>
                      <a:r>
                        <a:rPr lang="en-US" sz="1600" b="1" dirty="0">
                          <a:latin typeface="Helvetica" pitchFamily="2" charset="0"/>
                        </a:rPr>
                        <a:t>cavity</a:t>
                      </a:r>
                    </a:p>
                    <a:p>
                      <a:r>
                        <a:rPr lang="en-US" sz="1600" b="1" dirty="0">
                          <a:latin typeface="Helvetica" pitchFamily="2" charset="0"/>
                        </a:rPr>
                        <a:t>(wall ≥ 3 mm)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Helvetica" pitchFamily="2" charset="0"/>
                        </a:rPr>
                        <a:t>Size (mm)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600" b="1"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43.4 (20–95)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45.7 (27–92)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18.0 (13–25)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99745964"/>
                  </a:ext>
                </a:extLst>
              </a:tr>
              <a:tr h="244020">
                <a:tc vMerge="1">
                  <a:txBody>
                    <a:bodyPr/>
                    <a:lstStyle/>
                    <a:p>
                      <a:endParaRPr lang="en-US" sz="1400" dirty="0"/>
                    </a:p>
                  </a:txBody>
                  <a:tcPr/>
                </a:tc>
                <a:tc row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latin typeface="Helvetica" pitchFamily="2" charset="0"/>
                        </a:rPr>
                        <a:t>Location</a:t>
                      </a:r>
                    </a:p>
                    <a:p>
                      <a:endParaRPr lang="en-US" sz="1600" dirty="0">
                        <a:latin typeface="Helvetica"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600" b="1" dirty="0">
                          <a:solidFill>
                            <a:schemeClr val="bg1"/>
                          </a:solidFill>
                          <a:latin typeface="Helvetica" pitchFamily="2" charset="0"/>
                        </a:rPr>
                        <a:t>RUL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b="1" dirty="0">
                          <a:solidFill>
                            <a:schemeClr val="bg1"/>
                          </a:solidFill>
                          <a:latin typeface="Helvetica" pitchFamily="2"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00000"/>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27706171"/>
                  </a:ext>
                </a:extLst>
              </a:tr>
              <a:tr h="244020">
                <a:tc vMerge="1">
                  <a:txBody>
                    <a:bodyPr/>
                    <a:lstStyle/>
                    <a:p>
                      <a:endParaRPr lang="en-US" sz="1400" dirty="0"/>
                    </a:p>
                  </a:txBody>
                  <a:tcPr/>
                </a:tc>
                <a:tc vMerge="1">
                  <a:txBody>
                    <a:bodyPr/>
                    <a:lstStyle/>
                    <a:p>
                      <a:endParaRPr lang="en-US" sz="1400" dirty="0"/>
                    </a:p>
                  </a:txBody>
                  <a:tcPr/>
                </a:tc>
                <a:tc>
                  <a:txBody>
                    <a:bodyPr/>
                    <a:lstStyle/>
                    <a:p>
                      <a:r>
                        <a:rPr lang="en-US" sz="1600" b="1" dirty="0">
                          <a:latin typeface="Helvetica" pitchFamily="2" charset="0"/>
                        </a:rPr>
                        <a:t>RML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14324064"/>
                  </a:ext>
                </a:extLst>
              </a:tr>
              <a:tr h="244020">
                <a:tc vMerge="1">
                  <a:txBody>
                    <a:bodyPr/>
                    <a:lstStyle/>
                    <a:p>
                      <a:endParaRPr lang="en-US" sz="1400" dirty="0"/>
                    </a:p>
                  </a:txBody>
                  <a:tcPr/>
                </a:tc>
                <a:tc vMerge="1">
                  <a:txBody>
                    <a:bodyPr/>
                    <a:lstStyle/>
                    <a:p>
                      <a:endParaRPr lang="en-US" sz="1400" dirty="0"/>
                    </a:p>
                  </a:txBody>
                  <a:tcPr/>
                </a:tc>
                <a:tc>
                  <a:txBody>
                    <a:bodyPr/>
                    <a:lstStyle/>
                    <a:p>
                      <a:r>
                        <a:rPr lang="en-US" sz="1600" b="1" dirty="0">
                          <a:latin typeface="Helvetica" pitchFamily="2" charset="0"/>
                        </a:rPr>
                        <a:t>RLL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000"/>
                    </a:solidFill>
                  </a:tcPr>
                </a:tc>
                <a:tc>
                  <a:txBody>
                    <a:bodyPr/>
                    <a:lstStyle/>
                    <a:p>
                      <a:pPr algn="ctr"/>
                      <a:r>
                        <a:rPr lang="en-US" sz="1600" dirty="0">
                          <a:latin typeface="Helvetica" pitchFamily="2" charset="0"/>
                        </a:rPr>
                        <a:t>1 (SS-RLL)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000"/>
                    </a:solidFill>
                  </a:tcPr>
                </a:tc>
                <a:tc>
                  <a:txBody>
                    <a:bodyPr/>
                    <a:lstStyle/>
                    <a:p>
                      <a:pPr algn="ctr"/>
                      <a:r>
                        <a:rPr lang="en-US" sz="1600" dirty="0">
                          <a:latin typeface="Helvetica" pitchFamily="2" charset="0"/>
                        </a:rPr>
                        <a:t>2 (1 SS-RLL)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000"/>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02344595"/>
                  </a:ext>
                </a:extLst>
              </a:tr>
              <a:tr h="244020">
                <a:tc vMerge="1">
                  <a:txBody>
                    <a:bodyPr/>
                    <a:lstStyle/>
                    <a:p>
                      <a:endParaRPr lang="en-US" sz="1400" dirty="0"/>
                    </a:p>
                  </a:txBody>
                  <a:tcPr/>
                </a:tc>
                <a:tc vMerge="1">
                  <a:txBody>
                    <a:bodyPr/>
                    <a:lstStyle/>
                    <a:p>
                      <a:endParaRPr lang="en-US" sz="1400" dirty="0"/>
                    </a:p>
                  </a:txBody>
                  <a:tcPr/>
                </a:tc>
                <a:tc>
                  <a:txBody>
                    <a:bodyPr/>
                    <a:lstStyle/>
                    <a:p>
                      <a:r>
                        <a:rPr lang="en-US" sz="1600" b="1" dirty="0">
                          <a:latin typeface="Helvetica" pitchFamily="2" charset="0"/>
                        </a:rPr>
                        <a:t>LUS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000"/>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000"/>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000"/>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97059226"/>
                  </a:ext>
                </a:extLst>
              </a:tr>
              <a:tr h="244020">
                <a:tc vMerge="1">
                  <a:txBody>
                    <a:bodyPr/>
                    <a:lstStyle/>
                    <a:p>
                      <a:endParaRPr lang="en-US" sz="1400" dirty="0"/>
                    </a:p>
                  </a:txBody>
                  <a:tcPr/>
                </a:tc>
                <a:tc vMerge="1">
                  <a:txBody>
                    <a:bodyPr/>
                    <a:lstStyle/>
                    <a:p>
                      <a:endParaRPr lang="en-US" sz="1400" dirty="0"/>
                    </a:p>
                  </a:txBody>
                  <a:tcPr/>
                </a:tc>
                <a:tc>
                  <a:txBody>
                    <a:bodyPr/>
                    <a:lstStyle/>
                    <a:p>
                      <a:r>
                        <a:rPr lang="en-US" sz="1600" b="1" dirty="0">
                          <a:latin typeface="Helvetica" pitchFamily="2" charset="0"/>
                        </a:rPr>
                        <a:t>lingula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94285885"/>
                  </a:ext>
                </a:extLst>
              </a:tr>
              <a:tr h="244020">
                <a:tc vMerge="1">
                  <a:txBody>
                    <a:bodyPr/>
                    <a:lstStyle/>
                    <a:p>
                      <a:endParaRPr lang="en-US" sz="1400" dirty="0"/>
                    </a:p>
                  </a:txBody>
                  <a:tcPr/>
                </a:tc>
                <a:tc vMerge="1">
                  <a:txBody>
                    <a:bodyPr/>
                    <a:lstStyle/>
                    <a:p>
                      <a:endParaRPr lang="en-US" sz="1400" dirty="0"/>
                    </a:p>
                  </a:txBody>
                  <a:tcPr/>
                </a:tc>
                <a:tc>
                  <a:txBody>
                    <a:bodyPr/>
                    <a:lstStyle/>
                    <a:p>
                      <a:r>
                        <a:rPr lang="en-US" sz="1600" b="1" dirty="0">
                          <a:latin typeface="Helvetica" pitchFamily="2" charset="0"/>
                        </a:rPr>
                        <a:t>LLL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000"/>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000"/>
                    </a:solid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D000"/>
                    </a:solidFill>
                  </a:tcPr>
                </a:tc>
                <a:tc>
                  <a:txBody>
                    <a:bodyPr/>
                    <a:lstStyle/>
                    <a:p>
                      <a:pPr algn="ctr"/>
                      <a:r>
                        <a:rPr lang="en-US" sz="1600" dirty="0">
                          <a:latin typeface="Helvetica" pitchFamily="2"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8426837"/>
                  </a:ext>
                </a:extLst>
              </a:tr>
            </a:tbl>
          </a:graphicData>
        </a:graphic>
      </p:graphicFrame>
      <p:sp>
        <p:nvSpPr>
          <p:cNvPr id="475" name="Content Placeholder 2">
            <a:extLst>
              <a:ext uri="{FF2B5EF4-FFF2-40B4-BE49-F238E27FC236}">
                <a16:creationId xmlns:a16="http://schemas.microsoft.com/office/drawing/2014/main" id="{37A49A09-AB68-10DF-C2B2-FE2A00E5973D}"/>
              </a:ext>
            </a:extLst>
          </p:cNvPr>
          <p:cNvSpPr txBox="1">
            <a:spLocks/>
          </p:cNvSpPr>
          <p:nvPr/>
        </p:nvSpPr>
        <p:spPr>
          <a:xfrm>
            <a:off x="26793535" y="18654928"/>
            <a:ext cx="11368090" cy="5479834"/>
          </a:xfrm>
          <a:prstGeom prst="rect">
            <a:avLst/>
          </a:prstGeom>
        </p:spPr>
        <p:txBody>
          <a:bodyPr>
            <a:noAutofit/>
          </a:bodyPr>
          <a:lstStyle>
            <a:lvl1pPr marL="1656159" indent="-1656159" algn="l" defTabSz="4415136" rtl="0" eaLnBrk="1" fontAlgn="base" hangingPunct="1">
              <a:spcBef>
                <a:spcPct val="20000"/>
              </a:spcBef>
              <a:spcAft>
                <a:spcPct val="0"/>
              </a:spcAft>
              <a:buChar char="•"/>
              <a:defRPr sz="15400">
                <a:solidFill>
                  <a:schemeClr val="tx1"/>
                </a:solidFill>
                <a:latin typeface="+mn-lt"/>
                <a:ea typeface="+mn-ea"/>
                <a:cs typeface="ＭＳ Ｐゴシック" charset="0"/>
              </a:defRPr>
            </a:lvl1pPr>
            <a:lvl2pPr marL="3587056" indent="-1378843" algn="l" defTabSz="4415136" rtl="0" eaLnBrk="1" fontAlgn="base" hangingPunct="1">
              <a:spcBef>
                <a:spcPct val="20000"/>
              </a:spcBef>
              <a:spcAft>
                <a:spcPct val="0"/>
              </a:spcAft>
              <a:buChar char="–"/>
              <a:defRPr sz="13500">
                <a:solidFill>
                  <a:schemeClr val="tx1"/>
                </a:solidFill>
                <a:latin typeface="+mn-lt"/>
                <a:ea typeface="+mn-ea"/>
              </a:defRPr>
            </a:lvl2pPr>
            <a:lvl3pPr marL="5519242" indent="-1104106" algn="l" defTabSz="4415136" rtl="0" eaLnBrk="1" fontAlgn="base" hangingPunct="1">
              <a:spcBef>
                <a:spcPct val="20000"/>
              </a:spcBef>
              <a:spcAft>
                <a:spcPct val="0"/>
              </a:spcAft>
              <a:buChar char="•"/>
              <a:defRPr sz="11600">
                <a:solidFill>
                  <a:schemeClr val="tx1"/>
                </a:solidFill>
                <a:latin typeface="+mn-lt"/>
                <a:ea typeface="+mn-ea"/>
              </a:defRPr>
            </a:lvl3pPr>
            <a:lvl4pPr marL="7726164" indent="-1102817" algn="l" defTabSz="4415136" rtl="0" eaLnBrk="1" fontAlgn="base" hangingPunct="1">
              <a:spcBef>
                <a:spcPct val="20000"/>
              </a:spcBef>
              <a:spcAft>
                <a:spcPct val="0"/>
              </a:spcAft>
              <a:buChar char="–"/>
              <a:defRPr sz="9700">
                <a:solidFill>
                  <a:schemeClr val="tx1"/>
                </a:solidFill>
                <a:latin typeface="+mn-lt"/>
                <a:ea typeface="+mn-ea"/>
              </a:defRPr>
            </a:lvl4pPr>
            <a:lvl5pPr marL="9934377" indent="-1104106" algn="l" defTabSz="4415136" rtl="0" eaLnBrk="1" fontAlgn="base" hangingPunct="1">
              <a:spcBef>
                <a:spcPct val="20000"/>
              </a:spcBef>
              <a:spcAft>
                <a:spcPct val="0"/>
              </a:spcAft>
              <a:buChar char="»"/>
              <a:defRPr sz="9700">
                <a:solidFill>
                  <a:schemeClr val="tx1"/>
                </a:solidFill>
                <a:latin typeface="+mn-lt"/>
                <a:ea typeface="+mn-ea"/>
              </a:defRPr>
            </a:lvl5pPr>
            <a:lvl6pPr marL="10305852" indent="-1104106" algn="l" defTabSz="4415136" rtl="0" eaLnBrk="1" fontAlgn="base" hangingPunct="1">
              <a:spcBef>
                <a:spcPct val="20000"/>
              </a:spcBef>
              <a:spcAft>
                <a:spcPct val="0"/>
              </a:spcAft>
              <a:buChar char="»"/>
              <a:defRPr sz="9700">
                <a:solidFill>
                  <a:schemeClr val="tx1"/>
                </a:solidFill>
                <a:latin typeface="+mn-lt"/>
                <a:ea typeface="+mn-ea"/>
              </a:defRPr>
            </a:lvl6pPr>
            <a:lvl7pPr marL="10677327" indent="-1104106" algn="l" defTabSz="4415136" rtl="0" eaLnBrk="1" fontAlgn="base" hangingPunct="1">
              <a:spcBef>
                <a:spcPct val="20000"/>
              </a:spcBef>
              <a:spcAft>
                <a:spcPct val="0"/>
              </a:spcAft>
              <a:buChar char="»"/>
              <a:defRPr sz="9700">
                <a:solidFill>
                  <a:schemeClr val="tx1"/>
                </a:solidFill>
                <a:latin typeface="+mn-lt"/>
                <a:ea typeface="+mn-ea"/>
              </a:defRPr>
            </a:lvl7pPr>
            <a:lvl8pPr marL="11048802" indent="-1104106" algn="l" defTabSz="4415136" rtl="0" eaLnBrk="1" fontAlgn="base" hangingPunct="1">
              <a:spcBef>
                <a:spcPct val="20000"/>
              </a:spcBef>
              <a:spcAft>
                <a:spcPct val="0"/>
              </a:spcAft>
              <a:buChar char="»"/>
              <a:defRPr sz="9700">
                <a:solidFill>
                  <a:schemeClr val="tx1"/>
                </a:solidFill>
                <a:latin typeface="+mn-lt"/>
                <a:ea typeface="+mn-ea"/>
              </a:defRPr>
            </a:lvl8pPr>
            <a:lvl9pPr marL="11420277" indent="-1104106" algn="l" defTabSz="4415136" rtl="0" eaLnBrk="1" fontAlgn="base" hangingPunct="1">
              <a:spcBef>
                <a:spcPct val="20000"/>
              </a:spcBef>
              <a:spcAft>
                <a:spcPct val="0"/>
              </a:spcAft>
              <a:buChar char="»"/>
              <a:defRPr sz="9700">
                <a:solidFill>
                  <a:schemeClr val="tx1"/>
                </a:solidFill>
                <a:latin typeface="+mn-lt"/>
                <a:ea typeface="+mn-ea"/>
              </a:defRPr>
            </a:lvl9pPr>
          </a:lstStyle>
          <a:p>
            <a:pPr marL="283464" indent="-283464"/>
            <a:r>
              <a:rPr lang="en-US" sz="2800" b="1" kern="0" dirty="0">
                <a:latin typeface="Helvetica" pitchFamily="2" charset="0"/>
              </a:rPr>
              <a:t>The RML and lingula had greater severity of bronchiectasis</a:t>
            </a:r>
            <a:r>
              <a:rPr lang="en-US" sz="2800" kern="0" dirty="0">
                <a:latin typeface="Helvetica" pitchFamily="2" charset="0"/>
              </a:rPr>
              <a:t>:</a:t>
            </a:r>
          </a:p>
          <a:p>
            <a:pPr marL="858838" lvl="1" indent="-336550">
              <a:buFont typeface="Courier New" panose="02070309020205020404" pitchFamily="49" charset="0"/>
              <a:buChar char="o"/>
            </a:pPr>
            <a:r>
              <a:rPr lang="en-US" sz="2800" kern="0" dirty="0">
                <a:latin typeface="Helvetica" pitchFamily="2" charset="0"/>
              </a:rPr>
              <a:t>RML had significantly higher grade vs. all other lobes, p&lt;0.05.</a:t>
            </a:r>
          </a:p>
          <a:p>
            <a:pPr marL="858838" lvl="1" indent="-336550">
              <a:spcAft>
                <a:spcPts val="1200"/>
              </a:spcAft>
              <a:buFont typeface="Courier New" panose="02070309020205020404" pitchFamily="49" charset="0"/>
              <a:buChar char="o"/>
            </a:pPr>
            <a:r>
              <a:rPr lang="en-US" sz="2800" kern="0" dirty="0">
                <a:latin typeface="Helvetica" pitchFamily="2" charset="0"/>
              </a:rPr>
              <a:t>Lingula had significantly higher grade vs. LLL, LUS and RLL, p&lt;0.05.</a:t>
            </a:r>
          </a:p>
          <a:p>
            <a:pPr marL="283464" indent="-283464">
              <a:spcAft>
                <a:spcPts val="1200"/>
              </a:spcAft>
            </a:pPr>
            <a:r>
              <a:rPr lang="en-US" sz="2800" b="1" kern="0" dirty="0">
                <a:latin typeface="Helvetica" pitchFamily="2" charset="0"/>
              </a:rPr>
              <a:t>The RUL was more severely affected by bronchiectasis </a:t>
            </a:r>
            <a:r>
              <a:rPr lang="en-US" sz="2800" kern="0" dirty="0">
                <a:latin typeface="Helvetica" pitchFamily="2" charset="0"/>
              </a:rPr>
              <a:t>(OR=5.62, 95% CI:  2.6 to 12.1) </a:t>
            </a:r>
            <a:r>
              <a:rPr lang="en-US" sz="2800" b="1" kern="0" dirty="0">
                <a:latin typeface="Helvetica" pitchFamily="2" charset="0"/>
              </a:rPr>
              <a:t>and consolidation </a:t>
            </a:r>
            <a:r>
              <a:rPr lang="en-US" sz="2800" kern="0" dirty="0">
                <a:latin typeface="Helvetica" pitchFamily="2" charset="0"/>
              </a:rPr>
              <a:t>(OR=3.09, 95% CI: 1.26 to 7.58) than the LUS.</a:t>
            </a:r>
          </a:p>
          <a:p>
            <a:pPr marL="283464" indent="-283464"/>
            <a:r>
              <a:rPr lang="en-US" sz="2800" kern="0" dirty="0">
                <a:latin typeface="Helvetica" pitchFamily="2" charset="0"/>
              </a:rPr>
              <a:t>There were no significant differences between NTM species groups for sex, age, tree-in-bud, nodules ≥ 10 mm, GGO, </a:t>
            </a:r>
            <a:r>
              <a:rPr lang="en-US" sz="2800" kern="0" dirty="0" err="1">
                <a:latin typeface="Helvetica" pitchFamily="2" charset="0"/>
              </a:rPr>
              <a:t>consolidation</a:t>
            </a:r>
            <a:r>
              <a:rPr lang="en-US" sz="2800" kern="0" dirty="0">
                <a:latin typeface="Helvetica" pitchFamily="2" charset="0"/>
              </a:rPr>
              <a:t>, </a:t>
            </a:r>
            <a:r>
              <a:rPr lang="en-US" sz="2800" kern="0" dirty="0" err="1">
                <a:latin typeface="Helvetica" pitchFamily="2" charset="0"/>
              </a:rPr>
              <a:t>bronchiectasis, atelectasis, and cavities </a:t>
            </a:r>
            <a:r>
              <a:rPr lang="en-US" sz="2800" kern="0" dirty="0">
                <a:latin typeface="Helvetica" pitchFamily="2" charset="0"/>
              </a:rPr>
              <a:t>(p&gt;0.10 for all).</a:t>
            </a:r>
          </a:p>
        </p:txBody>
      </p:sp>
      <p:sp>
        <p:nvSpPr>
          <p:cNvPr id="476" name="Title 1">
            <a:extLst>
              <a:ext uri="{FF2B5EF4-FFF2-40B4-BE49-F238E27FC236}">
                <a16:creationId xmlns:a16="http://schemas.microsoft.com/office/drawing/2014/main" id="{017CE63F-A629-4B1F-746E-B21A6A3A5A97}"/>
              </a:ext>
            </a:extLst>
          </p:cNvPr>
          <p:cNvSpPr txBox="1">
            <a:spLocks/>
          </p:cNvSpPr>
          <p:nvPr/>
        </p:nvSpPr>
        <p:spPr>
          <a:xfrm>
            <a:off x="27633873" y="17754600"/>
            <a:ext cx="9687415" cy="741362"/>
          </a:xfrm>
          <a:prstGeom prst="rect">
            <a:avLst/>
          </a:prstGeom>
          <a:solidFill>
            <a:srgbClr val="000090"/>
          </a:solidFill>
        </p:spPr>
        <p:txBody>
          <a:bodyPr>
            <a:norm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rgbClr val="FFFFFF"/>
                </a:solidFill>
                <a:latin typeface="Helvetica"/>
                <a:cs typeface="Helvetica"/>
              </a:rPr>
              <a:t>RESULTS - analyses</a:t>
            </a:r>
            <a:endParaRPr lang="en-US" sz="4000" b="1" dirty="0">
              <a:solidFill>
                <a:srgbClr val="FFFFFF"/>
              </a:solidFill>
              <a:latin typeface="Helvetica"/>
              <a:cs typeface="Helvetica"/>
            </a:endParaRPr>
          </a:p>
        </p:txBody>
      </p:sp>
      <p:sp>
        <p:nvSpPr>
          <p:cNvPr id="478" name="TextBox 77">
            <a:extLst>
              <a:ext uri="{FF2B5EF4-FFF2-40B4-BE49-F238E27FC236}">
                <a16:creationId xmlns:a16="http://schemas.microsoft.com/office/drawing/2014/main" id="{A97ED823-F4FB-0D7A-8C75-137B294617F8}"/>
              </a:ext>
            </a:extLst>
          </p:cNvPr>
          <p:cNvSpPr txBox="1">
            <a:spLocks noChangeArrowheads="1"/>
          </p:cNvSpPr>
          <p:nvPr/>
        </p:nvSpPr>
        <p:spPr bwMode="auto">
          <a:xfrm>
            <a:off x="26341175" y="25405140"/>
            <a:ext cx="1227281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pPr algn="ctr"/>
            <a:r>
              <a:rPr lang="en-US" altLang="en-US">
                <a:latin typeface="Helvetica" pitchFamily="2" charset="0"/>
                <a:sym typeface="Wingdings" pitchFamily="2" charset="2"/>
              </a:rPr>
              <a:t>The upper lobes have increased risk of cavitation due to </a:t>
            </a:r>
            <a:r>
              <a:rPr lang="en-US" altLang="en-US" b="1">
                <a:solidFill>
                  <a:srgbClr val="0432FF"/>
                </a:solidFill>
                <a:latin typeface="Helvetica" pitchFamily="2" charset="0"/>
                <a:sym typeface="Wingdings" pitchFamily="2" charset="2"/>
              </a:rPr>
              <a:t>increased mechanical stress / </a:t>
            </a:r>
            <a:r>
              <a:rPr lang="en-US" altLang="en-US" b="1">
                <a:solidFill>
                  <a:srgbClr val="7030A0"/>
                </a:solidFill>
                <a:latin typeface="Helvetica" pitchFamily="2" charset="0"/>
                <a:sym typeface="Wingdings" pitchFamily="2" charset="2"/>
              </a:rPr>
              <a:t>alveolar size</a:t>
            </a:r>
            <a:r>
              <a:rPr lang="en-US" altLang="en-US">
                <a:latin typeface="Helvetica" pitchFamily="2" charset="0"/>
                <a:sym typeface="Wingdings" pitchFamily="2" charset="2"/>
              </a:rPr>
              <a:t>, </a:t>
            </a:r>
            <a:r>
              <a:rPr lang="en-US" altLang="en-US" b="1">
                <a:solidFill>
                  <a:srgbClr val="FF0000"/>
                </a:solidFill>
                <a:latin typeface="Helvetica" pitchFamily="2" charset="0"/>
                <a:sym typeface="Wingdings" pitchFamily="2" charset="2"/>
              </a:rPr>
              <a:t>decreased blood perfusion </a:t>
            </a:r>
            <a:r>
              <a:rPr lang="en-US" altLang="en-US">
                <a:solidFill>
                  <a:srgbClr val="FF0000"/>
                </a:solidFill>
                <a:latin typeface="Helvetica" pitchFamily="2" charset="0"/>
                <a:sym typeface="Wingdings" pitchFamily="2" charset="2"/>
              </a:rPr>
              <a:t>( decreased influx of immune cells)</a:t>
            </a:r>
            <a:r>
              <a:rPr lang="en-US" altLang="en-US">
                <a:latin typeface="Helvetica" pitchFamily="2" charset="0"/>
                <a:sym typeface="Wingdings" pitchFamily="2" charset="2"/>
              </a:rPr>
              <a:t>, </a:t>
            </a:r>
            <a:r>
              <a:rPr lang="en-US" altLang="en-US" b="1">
                <a:solidFill>
                  <a:srgbClr val="FF9300"/>
                </a:solidFill>
                <a:latin typeface="Helvetica" pitchFamily="2" charset="0"/>
              </a:rPr>
              <a:t>decreased lymph formation</a:t>
            </a:r>
            <a:r>
              <a:rPr lang="en-US" altLang="en-US" b="1">
                <a:solidFill>
                  <a:srgbClr val="FF9300"/>
                </a:solidFill>
                <a:latin typeface="Helvetica" pitchFamily="2" charset="0"/>
                <a:sym typeface="Wingdings" pitchFamily="2" charset="2"/>
              </a:rPr>
              <a:t> </a:t>
            </a:r>
            <a:r>
              <a:rPr lang="en-US" altLang="en-US">
                <a:solidFill>
                  <a:srgbClr val="FF9300"/>
                </a:solidFill>
                <a:latin typeface="Helvetica" pitchFamily="2" charset="0"/>
                <a:sym typeface="Wingdings" pitchFamily="2" charset="2"/>
              </a:rPr>
              <a:t>( increased accumulation of mycobacteria and their antigens)</a:t>
            </a:r>
            <a:r>
              <a:rPr lang="en-US" altLang="en-US">
                <a:latin typeface="Helvetica" pitchFamily="2" charset="0"/>
                <a:sym typeface="Wingdings" pitchFamily="2" charset="2"/>
              </a:rPr>
              <a:t>, and </a:t>
            </a:r>
            <a:r>
              <a:rPr lang="en-US" altLang="en-US" b="1">
                <a:latin typeface="Helvetica" pitchFamily="2" charset="0"/>
                <a:sym typeface="Wingdings" pitchFamily="2" charset="2"/>
              </a:rPr>
              <a:t>increased P</a:t>
            </a:r>
            <a:r>
              <a:rPr lang="en-US" altLang="en-US" b="1" baseline="-25000">
                <a:latin typeface="Helvetica" pitchFamily="2" charset="0"/>
                <a:sym typeface="Wingdings" pitchFamily="2" charset="2"/>
              </a:rPr>
              <a:t>A</a:t>
            </a:r>
            <a:r>
              <a:rPr lang="en-US" altLang="en-US" b="1">
                <a:latin typeface="Helvetica" pitchFamily="2" charset="0"/>
                <a:sym typeface="Wingdings" pitchFamily="2" charset="2"/>
              </a:rPr>
              <a:t>O</a:t>
            </a:r>
            <a:r>
              <a:rPr lang="en-US" altLang="en-US" b="1" baseline="-25000">
                <a:latin typeface="Helvetica" pitchFamily="2" charset="0"/>
                <a:sym typeface="Wingdings" pitchFamily="2" charset="2"/>
              </a:rPr>
              <a:t>2</a:t>
            </a:r>
            <a:r>
              <a:rPr lang="en-US" altLang="en-US" b="1">
                <a:latin typeface="Helvetica" pitchFamily="2" charset="0"/>
                <a:sym typeface="Wingdings" pitchFamily="2" charset="2"/>
              </a:rPr>
              <a:t> </a:t>
            </a:r>
            <a:r>
              <a:rPr lang="en-US" altLang="en-US">
                <a:latin typeface="Helvetica" pitchFamily="2" charset="0"/>
                <a:sym typeface="Wingdings" pitchFamily="2" charset="2"/>
              </a:rPr>
              <a:t>( increased NTM growth) in the upright individual.</a:t>
            </a:r>
          </a:p>
        </p:txBody>
      </p:sp>
      <p:pic>
        <p:nvPicPr>
          <p:cNvPr id="13316" name="Picture 274" descr="NJH"/>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42519879" y="685048"/>
            <a:ext cx="8003711" cy="2344390"/>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pic>
      <p:sp>
        <p:nvSpPr>
          <p:cNvPr id="2570" name="Title 1"/>
          <p:cNvSpPr txBox="1">
            <a:spLocks/>
          </p:cNvSpPr>
          <p:nvPr/>
        </p:nvSpPr>
        <p:spPr>
          <a:xfrm>
            <a:off x="39947628" y="17013502"/>
            <a:ext cx="9687415" cy="1313368"/>
          </a:xfrm>
          <a:prstGeom prst="rect">
            <a:avLst/>
          </a:prstGeom>
          <a:solidFill>
            <a:srgbClr val="000090"/>
          </a:solidFill>
        </p:spPr>
        <p:txBody>
          <a:bodyPr>
            <a:no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chemeClr val="bg1"/>
                </a:solidFill>
                <a:latin typeface="Helvetica" pitchFamily="2" charset="0"/>
              </a:rPr>
              <a:t>Potential health implications of our key finding…posed as questions</a:t>
            </a:r>
            <a:endParaRPr lang="en-US" sz="4000" b="1" dirty="0">
              <a:solidFill>
                <a:schemeClr val="bg1"/>
              </a:solidFill>
              <a:latin typeface="Helvetica"/>
              <a:cs typeface="Helvetica"/>
            </a:endParaRPr>
          </a:p>
        </p:txBody>
      </p:sp>
      <p:sp>
        <p:nvSpPr>
          <p:cNvPr id="14487" name="Title 1">
            <a:extLst>
              <a:ext uri="{FF2B5EF4-FFF2-40B4-BE49-F238E27FC236}">
                <a16:creationId xmlns:a16="http://schemas.microsoft.com/office/drawing/2014/main" id="{BB5064F6-6622-C69F-AA17-DB81AED19DE0}"/>
              </a:ext>
            </a:extLst>
          </p:cNvPr>
          <p:cNvSpPr txBox="1">
            <a:spLocks/>
          </p:cNvSpPr>
          <p:nvPr/>
        </p:nvSpPr>
        <p:spPr>
          <a:xfrm>
            <a:off x="39947628" y="4854621"/>
            <a:ext cx="9687415" cy="741362"/>
          </a:xfrm>
          <a:prstGeom prst="rect">
            <a:avLst/>
          </a:prstGeom>
          <a:solidFill>
            <a:srgbClr val="000090"/>
          </a:solidFill>
        </p:spPr>
        <p:txBody>
          <a:bodyPr>
            <a:norm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rgbClr val="FFFFFF"/>
                </a:solidFill>
                <a:latin typeface="Helvetica"/>
                <a:cs typeface="Helvetica"/>
              </a:rPr>
              <a:t>SUMMARY</a:t>
            </a:r>
            <a:endParaRPr lang="en-US" sz="4000" b="1" dirty="0">
              <a:solidFill>
                <a:srgbClr val="FFFFFF"/>
              </a:solidFill>
              <a:latin typeface="Helvetica"/>
              <a:cs typeface="Helvetica"/>
            </a:endParaRPr>
          </a:p>
        </p:txBody>
      </p:sp>
      <p:sp>
        <p:nvSpPr>
          <p:cNvPr id="14488" name="Content Placeholder 2">
            <a:extLst>
              <a:ext uri="{FF2B5EF4-FFF2-40B4-BE49-F238E27FC236}">
                <a16:creationId xmlns:a16="http://schemas.microsoft.com/office/drawing/2014/main" id="{60936CD9-3CC3-6BB5-7108-D6B383101630}"/>
              </a:ext>
            </a:extLst>
          </p:cNvPr>
          <p:cNvSpPr txBox="1">
            <a:spLocks/>
          </p:cNvSpPr>
          <p:nvPr/>
        </p:nvSpPr>
        <p:spPr>
          <a:xfrm>
            <a:off x="39062071" y="5692821"/>
            <a:ext cx="11458529" cy="5563877"/>
          </a:xfrm>
          <a:prstGeom prst="rect">
            <a:avLst/>
          </a:prstGeom>
        </p:spPr>
        <p:txBody>
          <a:bodyPr>
            <a:noAutofit/>
          </a:bodyPr>
          <a:lstStyle>
            <a:lvl1pPr marL="1656159" indent="-1656159" algn="l" defTabSz="4415136" rtl="0" eaLnBrk="1" fontAlgn="base" hangingPunct="1">
              <a:spcBef>
                <a:spcPct val="20000"/>
              </a:spcBef>
              <a:spcAft>
                <a:spcPct val="0"/>
              </a:spcAft>
              <a:buChar char="•"/>
              <a:defRPr sz="15400">
                <a:solidFill>
                  <a:schemeClr val="tx1"/>
                </a:solidFill>
                <a:latin typeface="+mn-lt"/>
                <a:ea typeface="+mn-ea"/>
                <a:cs typeface="ＭＳ Ｐゴシック" charset="0"/>
              </a:defRPr>
            </a:lvl1pPr>
            <a:lvl2pPr marL="3587056" indent="-1378843" algn="l" defTabSz="4415136" rtl="0" eaLnBrk="1" fontAlgn="base" hangingPunct="1">
              <a:spcBef>
                <a:spcPct val="20000"/>
              </a:spcBef>
              <a:spcAft>
                <a:spcPct val="0"/>
              </a:spcAft>
              <a:buChar char="–"/>
              <a:defRPr sz="13500">
                <a:solidFill>
                  <a:schemeClr val="tx1"/>
                </a:solidFill>
                <a:latin typeface="+mn-lt"/>
                <a:ea typeface="+mn-ea"/>
              </a:defRPr>
            </a:lvl2pPr>
            <a:lvl3pPr marL="5519242" indent="-1104106" algn="l" defTabSz="4415136" rtl="0" eaLnBrk="1" fontAlgn="base" hangingPunct="1">
              <a:spcBef>
                <a:spcPct val="20000"/>
              </a:spcBef>
              <a:spcAft>
                <a:spcPct val="0"/>
              </a:spcAft>
              <a:buChar char="•"/>
              <a:defRPr sz="11600">
                <a:solidFill>
                  <a:schemeClr val="tx1"/>
                </a:solidFill>
                <a:latin typeface="+mn-lt"/>
                <a:ea typeface="+mn-ea"/>
              </a:defRPr>
            </a:lvl3pPr>
            <a:lvl4pPr marL="7726164" indent="-1102817" algn="l" defTabSz="4415136" rtl="0" eaLnBrk="1" fontAlgn="base" hangingPunct="1">
              <a:spcBef>
                <a:spcPct val="20000"/>
              </a:spcBef>
              <a:spcAft>
                <a:spcPct val="0"/>
              </a:spcAft>
              <a:buChar char="–"/>
              <a:defRPr sz="9700">
                <a:solidFill>
                  <a:schemeClr val="tx1"/>
                </a:solidFill>
                <a:latin typeface="+mn-lt"/>
                <a:ea typeface="+mn-ea"/>
              </a:defRPr>
            </a:lvl4pPr>
            <a:lvl5pPr marL="9934377" indent="-1104106" algn="l" defTabSz="4415136" rtl="0" eaLnBrk="1" fontAlgn="base" hangingPunct="1">
              <a:spcBef>
                <a:spcPct val="20000"/>
              </a:spcBef>
              <a:spcAft>
                <a:spcPct val="0"/>
              </a:spcAft>
              <a:buChar char="»"/>
              <a:defRPr sz="9700">
                <a:solidFill>
                  <a:schemeClr val="tx1"/>
                </a:solidFill>
                <a:latin typeface="+mn-lt"/>
                <a:ea typeface="+mn-ea"/>
              </a:defRPr>
            </a:lvl5pPr>
            <a:lvl6pPr marL="10305852" indent="-1104106" algn="l" defTabSz="4415136" rtl="0" eaLnBrk="1" fontAlgn="base" hangingPunct="1">
              <a:spcBef>
                <a:spcPct val="20000"/>
              </a:spcBef>
              <a:spcAft>
                <a:spcPct val="0"/>
              </a:spcAft>
              <a:buChar char="»"/>
              <a:defRPr sz="9700">
                <a:solidFill>
                  <a:schemeClr val="tx1"/>
                </a:solidFill>
                <a:latin typeface="+mn-lt"/>
                <a:ea typeface="+mn-ea"/>
              </a:defRPr>
            </a:lvl6pPr>
            <a:lvl7pPr marL="10677327" indent="-1104106" algn="l" defTabSz="4415136" rtl="0" eaLnBrk="1" fontAlgn="base" hangingPunct="1">
              <a:spcBef>
                <a:spcPct val="20000"/>
              </a:spcBef>
              <a:spcAft>
                <a:spcPct val="0"/>
              </a:spcAft>
              <a:buChar char="»"/>
              <a:defRPr sz="9700">
                <a:solidFill>
                  <a:schemeClr val="tx1"/>
                </a:solidFill>
                <a:latin typeface="+mn-lt"/>
                <a:ea typeface="+mn-ea"/>
              </a:defRPr>
            </a:lvl7pPr>
            <a:lvl8pPr marL="11048802" indent="-1104106" algn="l" defTabSz="4415136" rtl="0" eaLnBrk="1" fontAlgn="base" hangingPunct="1">
              <a:spcBef>
                <a:spcPct val="20000"/>
              </a:spcBef>
              <a:spcAft>
                <a:spcPct val="0"/>
              </a:spcAft>
              <a:buChar char="»"/>
              <a:defRPr sz="9700">
                <a:solidFill>
                  <a:schemeClr val="tx1"/>
                </a:solidFill>
                <a:latin typeface="+mn-lt"/>
                <a:ea typeface="+mn-ea"/>
              </a:defRPr>
            </a:lvl8pPr>
            <a:lvl9pPr marL="11420277" indent="-1104106" algn="l" defTabSz="4415136" rtl="0" eaLnBrk="1" fontAlgn="base" hangingPunct="1">
              <a:spcBef>
                <a:spcPct val="20000"/>
              </a:spcBef>
              <a:spcAft>
                <a:spcPct val="0"/>
              </a:spcAft>
              <a:buChar char="»"/>
              <a:defRPr sz="9700">
                <a:solidFill>
                  <a:schemeClr val="tx1"/>
                </a:solidFill>
                <a:latin typeface="+mn-lt"/>
                <a:ea typeface="+mn-ea"/>
              </a:defRPr>
            </a:lvl9pPr>
          </a:lstStyle>
          <a:p>
            <a:pPr marL="283464" indent="-283464"/>
            <a:r>
              <a:rPr lang="en-US" sz="3200" kern="0">
                <a:latin typeface="Helvetica" pitchFamily="2" charset="0"/>
              </a:rPr>
              <a:t>The frequency of CT phenotype in 71 patients with NTM-LD:</a:t>
            </a:r>
          </a:p>
          <a:p>
            <a:pPr marL="569730" lvl="2" indent="-283464">
              <a:buFont typeface="Courier New" panose="02070309020205020404" pitchFamily="49" charset="0"/>
              <a:buChar char="o"/>
            </a:pPr>
            <a:r>
              <a:rPr lang="en-US" sz="2400" b="1" kern="0">
                <a:latin typeface="Helvetica" pitchFamily="2" charset="0"/>
              </a:rPr>
              <a:t>MAC-LD</a:t>
            </a:r>
            <a:r>
              <a:rPr lang="en-US" sz="2400" kern="0">
                <a:latin typeface="Helvetica" pitchFamily="2" charset="0"/>
              </a:rPr>
              <a:t>: NB without cavitation &gt;&gt;&gt; NB with cavitation ~ FC disease</a:t>
            </a:r>
          </a:p>
          <a:p>
            <a:pPr marL="569730" lvl="2" indent="-283464">
              <a:buFont typeface="Courier New" panose="02070309020205020404" pitchFamily="49" charset="0"/>
              <a:buChar char="o"/>
            </a:pPr>
            <a:r>
              <a:rPr lang="en-US" sz="2400" b="1" kern="0">
                <a:latin typeface="Helvetica" pitchFamily="2" charset="0"/>
              </a:rPr>
              <a:t>MAB-LD</a:t>
            </a:r>
            <a:r>
              <a:rPr lang="en-US" sz="2400" kern="0">
                <a:latin typeface="Helvetica" pitchFamily="2" charset="0"/>
              </a:rPr>
              <a:t>: NB without cavitation &gt;&gt;&gt; NB with cavitation &gt; FC disease</a:t>
            </a:r>
          </a:p>
          <a:p>
            <a:pPr marL="283464" indent="-283464"/>
            <a:endParaRPr lang="en-US" sz="2800" kern="0" dirty="0">
              <a:latin typeface="Helvetica" pitchFamily="2" charset="0"/>
            </a:endParaRPr>
          </a:p>
          <a:p>
            <a:pPr marL="283464" indent="-283464"/>
            <a:r>
              <a:rPr lang="en-US" sz="3200" kern="0" dirty="0">
                <a:latin typeface="Helvetica" pitchFamily="2" charset="0"/>
              </a:rPr>
              <a:t>Bronchiectasis was significantly more severe in the RML and lingula</a:t>
            </a:r>
          </a:p>
          <a:p>
            <a:pPr marL="566928" indent="-283464">
              <a:buFont typeface="Courier New" panose="02070309020205020404" pitchFamily="49" charset="0"/>
              <a:buChar char="o"/>
            </a:pPr>
            <a:r>
              <a:rPr lang="en-US" sz="2400" kern="0" dirty="0">
                <a:latin typeface="Helvetica" pitchFamily="2" charset="0"/>
              </a:rPr>
              <a:t>RML significantly more severe vs. all other lobes</a:t>
            </a:r>
          </a:p>
          <a:p>
            <a:pPr marL="566928" indent="-283464">
              <a:buFont typeface="Courier New" panose="02070309020205020404" pitchFamily="49" charset="0"/>
              <a:buChar char="o"/>
            </a:pPr>
            <a:r>
              <a:rPr lang="en-US" sz="2400" kern="0" dirty="0">
                <a:latin typeface="Helvetica" pitchFamily="2" charset="0"/>
              </a:rPr>
              <a:t>Lingula more severe vs. LLL, LUS and RLL</a:t>
            </a:r>
          </a:p>
          <a:p>
            <a:pPr marL="283464" indent="-283464"/>
            <a:endParaRPr lang="en-US" sz="2800" b="1" kern="0">
              <a:latin typeface="Helvetica" pitchFamily="2" charset="0"/>
            </a:endParaRPr>
          </a:p>
          <a:p>
            <a:pPr marL="283464" indent="-283464"/>
            <a:r>
              <a:rPr lang="en-US" sz="2800" b="1" kern="0">
                <a:latin typeface="Helvetica" pitchFamily="2" charset="0"/>
              </a:rPr>
              <a:t>Demographic and radiographic features</a:t>
            </a:r>
            <a:r>
              <a:rPr lang="en-US" sz="2800" kern="0">
                <a:latin typeface="Helvetica" pitchFamily="2" charset="0"/>
              </a:rPr>
              <a:t> were not significantly different between MAC-LD, MAB-LD, and Other NTM-LD.</a:t>
            </a:r>
            <a:endParaRPr lang="en-US" sz="2800" kern="0" dirty="0">
              <a:latin typeface="Helvetica" pitchFamily="2" charset="0"/>
            </a:endParaRPr>
          </a:p>
        </p:txBody>
      </p:sp>
      <p:sp>
        <p:nvSpPr>
          <p:cNvPr id="14489" name="Title 1">
            <a:extLst>
              <a:ext uri="{FF2B5EF4-FFF2-40B4-BE49-F238E27FC236}">
                <a16:creationId xmlns:a16="http://schemas.microsoft.com/office/drawing/2014/main" id="{170A2F51-1B76-3CA5-95E1-BB0891969B69}"/>
              </a:ext>
            </a:extLst>
          </p:cNvPr>
          <p:cNvSpPr txBox="1">
            <a:spLocks/>
          </p:cNvSpPr>
          <p:nvPr/>
        </p:nvSpPr>
        <p:spPr>
          <a:xfrm>
            <a:off x="39947628" y="11734800"/>
            <a:ext cx="9687415" cy="741362"/>
          </a:xfrm>
          <a:prstGeom prst="rect">
            <a:avLst/>
          </a:prstGeom>
          <a:solidFill>
            <a:srgbClr val="000090"/>
          </a:solidFill>
        </p:spPr>
        <p:txBody>
          <a:bodyPr>
            <a:norm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chemeClr val="bg1"/>
                </a:solidFill>
                <a:latin typeface="Helvetica" pitchFamily="2" charset="0"/>
              </a:rPr>
              <a:t>Key Finding and Hypothesis</a:t>
            </a:r>
            <a:endParaRPr lang="en-US" sz="4000" b="1" dirty="0">
              <a:solidFill>
                <a:schemeClr val="bg1"/>
              </a:solidFill>
              <a:latin typeface="Helvetica"/>
              <a:cs typeface="Helvetica"/>
            </a:endParaRPr>
          </a:p>
        </p:txBody>
      </p:sp>
      <p:sp>
        <p:nvSpPr>
          <p:cNvPr id="14490" name="Content Placeholder 2">
            <a:extLst>
              <a:ext uri="{FF2B5EF4-FFF2-40B4-BE49-F238E27FC236}">
                <a16:creationId xmlns:a16="http://schemas.microsoft.com/office/drawing/2014/main" id="{D60029D5-B0E8-6E34-DA87-568093FD6776}"/>
              </a:ext>
            </a:extLst>
          </p:cNvPr>
          <p:cNvSpPr txBox="1">
            <a:spLocks/>
          </p:cNvSpPr>
          <p:nvPr/>
        </p:nvSpPr>
        <p:spPr>
          <a:xfrm>
            <a:off x="39159793" y="12573000"/>
            <a:ext cx="11263085" cy="3962400"/>
          </a:xfrm>
          <a:prstGeom prst="rect">
            <a:avLst/>
          </a:prstGeom>
        </p:spPr>
        <p:txBody>
          <a:bodyPr>
            <a:normAutofit/>
          </a:bodyPr>
          <a:lstStyle>
            <a:lvl1pPr marL="1656159" indent="-1656159" algn="l" defTabSz="4415136" rtl="0" eaLnBrk="1" fontAlgn="base" hangingPunct="1">
              <a:spcBef>
                <a:spcPct val="20000"/>
              </a:spcBef>
              <a:spcAft>
                <a:spcPct val="0"/>
              </a:spcAft>
              <a:buChar char="•"/>
              <a:defRPr sz="15400">
                <a:solidFill>
                  <a:schemeClr val="tx1"/>
                </a:solidFill>
                <a:latin typeface="+mn-lt"/>
                <a:ea typeface="+mn-ea"/>
                <a:cs typeface="ＭＳ Ｐゴシック" charset="0"/>
              </a:defRPr>
            </a:lvl1pPr>
            <a:lvl2pPr marL="3587056" indent="-1378843" algn="l" defTabSz="4415136" rtl="0" eaLnBrk="1" fontAlgn="base" hangingPunct="1">
              <a:spcBef>
                <a:spcPct val="20000"/>
              </a:spcBef>
              <a:spcAft>
                <a:spcPct val="0"/>
              </a:spcAft>
              <a:buChar char="–"/>
              <a:defRPr sz="13500">
                <a:solidFill>
                  <a:schemeClr val="tx1"/>
                </a:solidFill>
                <a:latin typeface="+mn-lt"/>
                <a:ea typeface="+mn-ea"/>
              </a:defRPr>
            </a:lvl2pPr>
            <a:lvl3pPr marL="5519242" indent="-1104106" algn="l" defTabSz="4415136" rtl="0" eaLnBrk="1" fontAlgn="base" hangingPunct="1">
              <a:spcBef>
                <a:spcPct val="20000"/>
              </a:spcBef>
              <a:spcAft>
                <a:spcPct val="0"/>
              </a:spcAft>
              <a:buChar char="•"/>
              <a:defRPr sz="11600">
                <a:solidFill>
                  <a:schemeClr val="tx1"/>
                </a:solidFill>
                <a:latin typeface="+mn-lt"/>
                <a:ea typeface="+mn-ea"/>
              </a:defRPr>
            </a:lvl3pPr>
            <a:lvl4pPr marL="7726164" indent="-1102817" algn="l" defTabSz="4415136" rtl="0" eaLnBrk="1" fontAlgn="base" hangingPunct="1">
              <a:spcBef>
                <a:spcPct val="20000"/>
              </a:spcBef>
              <a:spcAft>
                <a:spcPct val="0"/>
              </a:spcAft>
              <a:buChar char="–"/>
              <a:defRPr sz="9700">
                <a:solidFill>
                  <a:schemeClr val="tx1"/>
                </a:solidFill>
                <a:latin typeface="+mn-lt"/>
                <a:ea typeface="+mn-ea"/>
              </a:defRPr>
            </a:lvl4pPr>
            <a:lvl5pPr marL="9934377" indent="-1104106" algn="l" defTabSz="4415136" rtl="0" eaLnBrk="1" fontAlgn="base" hangingPunct="1">
              <a:spcBef>
                <a:spcPct val="20000"/>
              </a:spcBef>
              <a:spcAft>
                <a:spcPct val="0"/>
              </a:spcAft>
              <a:buChar char="»"/>
              <a:defRPr sz="9700">
                <a:solidFill>
                  <a:schemeClr val="tx1"/>
                </a:solidFill>
                <a:latin typeface="+mn-lt"/>
                <a:ea typeface="+mn-ea"/>
              </a:defRPr>
            </a:lvl5pPr>
            <a:lvl6pPr marL="10305852" indent="-1104106" algn="l" defTabSz="4415136" rtl="0" eaLnBrk="1" fontAlgn="base" hangingPunct="1">
              <a:spcBef>
                <a:spcPct val="20000"/>
              </a:spcBef>
              <a:spcAft>
                <a:spcPct val="0"/>
              </a:spcAft>
              <a:buChar char="»"/>
              <a:defRPr sz="9700">
                <a:solidFill>
                  <a:schemeClr val="tx1"/>
                </a:solidFill>
                <a:latin typeface="+mn-lt"/>
                <a:ea typeface="+mn-ea"/>
              </a:defRPr>
            </a:lvl6pPr>
            <a:lvl7pPr marL="10677327" indent="-1104106" algn="l" defTabSz="4415136" rtl="0" eaLnBrk="1" fontAlgn="base" hangingPunct="1">
              <a:spcBef>
                <a:spcPct val="20000"/>
              </a:spcBef>
              <a:spcAft>
                <a:spcPct val="0"/>
              </a:spcAft>
              <a:buChar char="»"/>
              <a:defRPr sz="9700">
                <a:solidFill>
                  <a:schemeClr val="tx1"/>
                </a:solidFill>
                <a:latin typeface="+mn-lt"/>
                <a:ea typeface="+mn-ea"/>
              </a:defRPr>
            </a:lvl7pPr>
            <a:lvl8pPr marL="11048802" indent="-1104106" algn="l" defTabSz="4415136" rtl="0" eaLnBrk="1" fontAlgn="base" hangingPunct="1">
              <a:spcBef>
                <a:spcPct val="20000"/>
              </a:spcBef>
              <a:spcAft>
                <a:spcPct val="0"/>
              </a:spcAft>
              <a:buChar char="»"/>
              <a:defRPr sz="9700">
                <a:solidFill>
                  <a:schemeClr val="tx1"/>
                </a:solidFill>
                <a:latin typeface="+mn-lt"/>
                <a:ea typeface="+mn-ea"/>
              </a:defRPr>
            </a:lvl8pPr>
            <a:lvl9pPr marL="11420277" indent="-1104106" algn="l" defTabSz="4415136" rtl="0" eaLnBrk="1" fontAlgn="base" hangingPunct="1">
              <a:spcBef>
                <a:spcPct val="20000"/>
              </a:spcBef>
              <a:spcAft>
                <a:spcPct val="0"/>
              </a:spcAft>
              <a:buChar char="»"/>
              <a:defRPr sz="9700">
                <a:solidFill>
                  <a:schemeClr val="tx1"/>
                </a:solidFill>
                <a:latin typeface="+mn-lt"/>
                <a:ea typeface="+mn-ea"/>
              </a:defRPr>
            </a:lvl9pPr>
          </a:lstStyle>
          <a:p>
            <a:pPr marL="283464" indent="-283464" algn="ctr">
              <a:buFontTx/>
              <a:buNone/>
            </a:pPr>
            <a:r>
              <a:rPr lang="en-US" sz="3200" b="1" u="sng" kern="0">
                <a:latin typeface="Helvetica" pitchFamily="2" charset="0"/>
              </a:rPr>
              <a:t>The RUL appears particularly vulnerable</a:t>
            </a:r>
            <a:r>
              <a:rPr lang="en-US" sz="3200" kern="0">
                <a:latin typeface="Helvetica" pitchFamily="2" charset="0"/>
              </a:rPr>
              <a:t>:</a:t>
            </a:r>
          </a:p>
          <a:p>
            <a:pPr marL="283464" indent="-283464"/>
            <a:r>
              <a:rPr lang="en-US" sz="3200" kern="0">
                <a:latin typeface="Helvetica" pitchFamily="2" charset="0"/>
              </a:rPr>
              <a:t>It is the single lobe most commonly affected by cavitation.</a:t>
            </a:r>
          </a:p>
          <a:p>
            <a:pPr marL="283464" indent="-283464"/>
            <a:r>
              <a:rPr lang="en-US" sz="3200" kern="0">
                <a:latin typeface="Helvetica" pitchFamily="2" charset="0"/>
              </a:rPr>
              <a:t>Because the RUL is also more severely affected by bronchiectasis and consolidation compared to the LUS, we posit that physical-chemical factors that make the RUL more unique in the upright human predispose the RUL to cavitary NTM-LD.</a:t>
            </a:r>
            <a:endParaRPr lang="en-US" sz="3200" kern="0" dirty="0">
              <a:latin typeface="Helvetica" pitchFamily="2" charset="0"/>
            </a:endParaRPr>
          </a:p>
        </p:txBody>
      </p:sp>
      <p:sp>
        <p:nvSpPr>
          <p:cNvPr id="14491" name="Content Placeholder 2">
            <a:extLst>
              <a:ext uri="{FF2B5EF4-FFF2-40B4-BE49-F238E27FC236}">
                <a16:creationId xmlns:a16="http://schemas.microsoft.com/office/drawing/2014/main" id="{D051CFD8-A932-DE48-5FE0-261AB818DC8C}"/>
              </a:ext>
            </a:extLst>
          </p:cNvPr>
          <p:cNvSpPr txBox="1">
            <a:spLocks/>
          </p:cNvSpPr>
          <p:nvPr/>
        </p:nvSpPr>
        <p:spPr>
          <a:xfrm>
            <a:off x="39159792" y="18461302"/>
            <a:ext cx="11360807" cy="7374814"/>
          </a:xfrm>
          <a:prstGeom prst="rect">
            <a:avLst/>
          </a:prstGeom>
        </p:spPr>
        <p:txBody>
          <a:bodyPr>
            <a:noAutofit/>
          </a:bodyPr>
          <a:lstStyle>
            <a:lvl1pPr marL="1656159" indent="-1656159" algn="l" defTabSz="4415136" rtl="0" eaLnBrk="1" fontAlgn="base" hangingPunct="1">
              <a:spcBef>
                <a:spcPct val="20000"/>
              </a:spcBef>
              <a:spcAft>
                <a:spcPct val="0"/>
              </a:spcAft>
              <a:buChar char="•"/>
              <a:defRPr sz="15400">
                <a:solidFill>
                  <a:schemeClr val="tx1"/>
                </a:solidFill>
                <a:latin typeface="+mn-lt"/>
                <a:ea typeface="+mn-ea"/>
                <a:cs typeface="ＭＳ Ｐゴシック" charset="0"/>
              </a:defRPr>
            </a:lvl1pPr>
            <a:lvl2pPr marL="3587056" indent="-1378843" algn="l" defTabSz="4415136" rtl="0" eaLnBrk="1" fontAlgn="base" hangingPunct="1">
              <a:spcBef>
                <a:spcPct val="20000"/>
              </a:spcBef>
              <a:spcAft>
                <a:spcPct val="0"/>
              </a:spcAft>
              <a:buChar char="–"/>
              <a:defRPr sz="13500">
                <a:solidFill>
                  <a:schemeClr val="tx1"/>
                </a:solidFill>
                <a:latin typeface="+mn-lt"/>
                <a:ea typeface="+mn-ea"/>
              </a:defRPr>
            </a:lvl2pPr>
            <a:lvl3pPr marL="5519242" indent="-1104106" algn="l" defTabSz="4415136" rtl="0" eaLnBrk="1" fontAlgn="base" hangingPunct="1">
              <a:spcBef>
                <a:spcPct val="20000"/>
              </a:spcBef>
              <a:spcAft>
                <a:spcPct val="0"/>
              </a:spcAft>
              <a:buChar char="•"/>
              <a:defRPr sz="11600">
                <a:solidFill>
                  <a:schemeClr val="tx1"/>
                </a:solidFill>
                <a:latin typeface="+mn-lt"/>
                <a:ea typeface="+mn-ea"/>
              </a:defRPr>
            </a:lvl3pPr>
            <a:lvl4pPr marL="7726164" indent="-1102817" algn="l" defTabSz="4415136" rtl="0" eaLnBrk="1" fontAlgn="base" hangingPunct="1">
              <a:spcBef>
                <a:spcPct val="20000"/>
              </a:spcBef>
              <a:spcAft>
                <a:spcPct val="0"/>
              </a:spcAft>
              <a:buChar char="–"/>
              <a:defRPr sz="9700">
                <a:solidFill>
                  <a:schemeClr val="tx1"/>
                </a:solidFill>
                <a:latin typeface="+mn-lt"/>
                <a:ea typeface="+mn-ea"/>
              </a:defRPr>
            </a:lvl4pPr>
            <a:lvl5pPr marL="9934377" indent="-1104106" algn="l" defTabSz="4415136" rtl="0" eaLnBrk="1" fontAlgn="base" hangingPunct="1">
              <a:spcBef>
                <a:spcPct val="20000"/>
              </a:spcBef>
              <a:spcAft>
                <a:spcPct val="0"/>
              </a:spcAft>
              <a:buChar char="»"/>
              <a:defRPr sz="9700">
                <a:solidFill>
                  <a:schemeClr val="tx1"/>
                </a:solidFill>
                <a:latin typeface="+mn-lt"/>
                <a:ea typeface="+mn-ea"/>
              </a:defRPr>
            </a:lvl5pPr>
            <a:lvl6pPr marL="10305852" indent="-1104106" algn="l" defTabSz="4415136" rtl="0" eaLnBrk="1" fontAlgn="base" hangingPunct="1">
              <a:spcBef>
                <a:spcPct val="20000"/>
              </a:spcBef>
              <a:spcAft>
                <a:spcPct val="0"/>
              </a:spcAft>
              <a:buChar char="»"/>
              <a:defRPr sz="9700">
                <a:solidFill>
                  <a:schemeClr val="tx1"/>
                </a:solidFill>
                <a:latin typeface="+mn-lt"/>
                <a:ea typeface="+mn-ea"/>
              </a:defRPr>
            </a:lvl6pPr>
            <a:lvl7pPr marL="10677327" indent="-1104106" algn="l" defTabSz="4415136" rtl="0" eaLnBrk="1" fontAlgn="base" hangingPunct="1">
              <a:spcBef>
                <a:spcPct val="20000"/>
              </a:spcBef>
              <a:spcAft>
                <a:spcPct val="0"/>
              </a:spcAft>
              <a:buChar char="»"/>
              <a:defRPr sz="9700">
                <a:solidFill>
                  <a:schemeClr val="tx1"/>
                </a:solidFill>
                <a:latin typeface="+mn-lt"/>
                <a:ea typeface="+mn-ea"/>
              </a:defRPr>
            </a:lvl7pPr>
            <a:lvl8pPr marL="11048802" indent="-1104106" algn="l" defTabSz="4415136" rtl="0" eaLnBrk="1" fontAlgn="base" hangingPunct="1">
              <a:spcBef>
                <a:spcPct val="20000"/>
              </a:spcBef>
              <a:spcAft>
                <a:spcPct val="0"/>
              </a:spcAft>
              <a:buChar char="»"/>
              <a:defRPr sz="9700">
                <a:solidFill>
                  <a:schemeClr val="tx1"/>
                </a:solidFill>
                <a:latin typeface="+mn-lt"/>
                <a:ea typeface="+mn-ea"/>
              </a:defRPr>
            </a:lvl8pPr>
            <a:lvl9pPr marL="11420277" indent="-1104106" algn="l" defTabSz="4415136" rtl="0" eaLnBrk="1" fontAlgn="base" hangingPunct="1">
              <a:spcBef>
                <a:spcPct val="20000"/>
              </a:spcBef>
              <a:spcAft>
                <a:spcPct val="0"/>
              </a:spcAft>
              <a:buChar char="»"/>
              <a:defRPr sz="9700">
                <a:solidFill>
                  <a:schemeClr val="tx1"/>
                </a:solidFill>
                <a:latin typeface="+mn-lt"/>
                <a:ea typeface="+mn-ea"/>
              </a:defRPr>
            </a:lvl9pPr>
          </a:lstStyle>
          <a:p>
            <a:pPr marL="284559" indent="-284559">
              <a:spcAft>
                <a:spcPts val="1200"/>
              </a:spcAft>
            </a:pPr>
            <a:r>
              <a:rPr lang="en-US" sz="3200" kern="0">
                <a:latin typeface="Helvetica" pitchFamily="2" charset="0"/>
              </a:rPr>
              <a:t>Should NTM-LD patients with cavities in the upper lobe(s) or in the superior segments of the lower lobe(s) </a:t>
            </a:r>
            <a:r>
              <a:rPr lang="en-US" sz="3200" i="1" u="sng" kern="0">
                <a:latin typeface="Helvetica" pitchFamily="2" charset="0"/>
              </a:rPr>
              <a:t>refrain from excessive exercise</a:t>
            </a:r>
            <a:r>
              <a:rPr lang="en-US" sz="3200" kern="0">
                <a:latin typeface="Helvetica" pitchFamily="2" charset="0"/>
              </a:rPr>
              <a:t>?</a:t>
            </a:r>
          </a:p>
          <a:p>
            <a:pPr marL="284559" indent="-284559">
              <a:spcAft>
                <a:spcPts val="1200"/>
              </a:spcAft>
            </a:pPr>
            <a:r>
              <a:rPr lang="en-US" sz="3200" kern="0">
                <a:latin typeface="Helvetica" pitchFamily="2" charset="0"/>
              </a:rPr>
              <a:t>Should they be </a:t>
            </a:r>
            <a:r>
              <a:rPr lang="en-US" sz="3200" i="1" u="sng" kern="0">
                <a:latin typeface="Helvetica" pitchFamily="2" charset="0"/>
              </a:rPr>
              <a:t>lying down more</a:t>
            </a:r>
            <a:r>
              <a:rPr lang="en-US" sz="3200" kern="0">
                <a:latin typeface="Helvetica" pitchFamily="2" charset="0"/>
              </a:rPr>
              <a:t> when resting?</a:t>
            </a:r>
          </a:p>
          <a:p>
            <a:pPr marL="284559" indent="-284559">
              <a:spcAft>
                <a:spcPts val="1200"/>
              </a:spcAft>
            </a:pPr>
            <a:r>
              <a:rPr lang="en-US" sz="3200" kern="0">
                <a:latin typeface="Helvetica" pitchFamily="2" charset="0"/>
              </a:rPr>
              <a:t>Should they be </a:t>
            </a:r>
            <a:r>
              <a:rPr lang="en-US" sz="3200" i="1" u="sng" kern="0">
                <a:latin typeface="Helvetica" pitchFamily="2" charset="0"/>
              </a:rPr>
              <a:t>lying down when getting IV</a:t>
            </a:r>
            <a:r>
              <a:rPr lang="en-US" sz="3200" kern="0">
                <a:latin typeface="Helvetica" pitchFamily="2" charset="0"/>
              </a:rPr>
              <a:t> (or inhaled) antibiotics?</a:t>
            </a:r>
          </a:p>
          <a:p>
            <a:pPr marL="284559" indent="-284559">
              <a:spcAft>
                <a:spcPts val="1200"/>
              </a:spcAft>
            </a:pPr>
            <a:r>
              <a:rPr lang="en-US" sz="3200" kern="0">
                <a:solidFill>
                  <a:srgbClr val="C00000"/>
                </a:solidFill>
                <a:latin typeface="Bradley Hand" pitchFamily="2" charset="77"/>
              </a:rPr>
              <a:t>I know I have hurt nobody by rest, but I am quite sure I often have by allowing them to exercise</a:t>
            </a:r>
            <a:r>
              <a:rPr lang="en-US" sz="3200" kern="0">
                <a:solidFill>
                  <a:srgbClr val="C00000"/>
                </a:solidFill>
                <a:latin typeface="Helvetica" pitchFamily="2" charset="0"/>
              </a:rPr>
              <a:t> </a:t>
            </a:r>
            <a:r>
              <a:rPr lang="en-US" sz="3200" kern="0">
                <a:latin typeface="Helvetica" pitchFamily="2" charset="0"/>
              </a:rPr>
              <a:t>(Edward Livingston Trudeau, MD, 1848-1915).</a:t>
            </a:r>
          </a:p>
          <a:p>
            <a:pPr marL="284559" indent="-284559">
              <a:spcAft>
                <a:spcPts val="1200"/>
              </a:spcAft>
            </a:pPr>
            <a:r>
              <a:rPr lang="en-US" sz="3200" kern="0">
                <a:solidFill>
                  <a:srgbClr val="C00000"/>
                </a:solidFill>
                <a:latin typeface="Bradley Hand" pitchFamily="2" charset="77"/>
              </a:rPr>
              <a:t>A good rule is the following: Never stand when you can sit, never sit when you can lie down</a:t>
            </a:r>
            <a:r>
              <a:rPr lang="en-US" sz="3200" kern="0">
                <a:latin typeface="Helvetica" pitchFamily="2" charset="0"/>
              </a:rPr>
              <a:t> (Webb GB &amp; Ryder CT. </a:t>
            </a:r>
            <a:r>
              <a:rPr lang="en-US" sz="3200" u="sng" kern="0">
                <a:latin typeface="Helvetica" pitchFamily="2" charset="0"/>
              </a:rPr>
              <a:t>Overcoming TB: An Almanac of Recovery</a:t>
            </a:r>
            <a:r>
              <a:rPr lang="en-US" sz="3200" kern="0">
                <a:latin typeface="Helvetica" pitchFamily="2" charset="0"/>
              </a:rPr>
              <a:t>, 3</a:t>
            </a:r>
            <a:r>
              <a:rPr lang="en-US" sz="3200" kern="0" baseline="30000">
                <a:latin typeface="Helvetica" pitchFamily="2" charset="0"/>
              </a:rPr>
              <a:t>rd</a:t>
            </a:r>
            <a:r>
              <a:rPr lang="en-US" sz="3200" kern="0">
                <a:latin typeface="Helvetica" pitchFamily="2" charset="0"/>
              </a:rPr>
              <a:t> edition, 1927).</a:t>
            </a:r>
          </a:p>
        </p:txBody>
      </p:sp>
      <p:sp>
        <p:nvSpPr>
          <p:cNvPr id="14492" name="Title 1">
            <a:extLst>
              <a:ext uri="{FF2B5EF4-FFF2-40B4-BE49-F238E27FC236}">
                <a16:creationId xmlns:a16="http://schemas.microsoft.com/office/drawing/2014/main" id="{A68F3CBF-276A-0B80-722C-76AAF5D3489B}"/>
              </a:ext>
            </a:extLst>
          </p:cNvPr>
          <p:cNvSpPr txBox="1">
            <a:spLocks/>
          </p:cNvSpPr>
          <p:nvPr/>
        </p:nvSpPr>
        <p:spPr>
          <a:xfrm>
            <a:off x="1884194" y="4724400"/>
            <a:ext cx="9687415" cy="741362"/>
          </a:xfrm>
          <a:prstGeom prst="rect">
            <a:avLst/>
          </a:prstGeom>
          <a:solidFill>
            <a:srgbClr val="000090"/>
          </a:solidFill>
        </p:spPr>
        <p:txBody>
          <a:bodyPr>
            <a:normAutofit/>
          </a:bodyPr>
          <a:lstStyle>
            <a:lvl1pPr algn="ctr" defTabSz="4415136" rtl="0" eaLnBrk="1" fontAlgn="base" hangingPunct="1">
              <a:spcBef>
                <a:spcPct val="0"/>
              </a:spcBef>
              <a:spcAft>
                <a:spcPct val="0"/>
              </a:spcAft>
              <a:defRPr sz="21200">
                <a:solidFill>
                  <a:schemeClr val="tx2"/>
                </a:solidFill>
                <a:latin typeface="+mj-lt"/>
                <a:ea typeface="+mj-ea"/>
                <a:cs typeface="ＭＳ Ｐゴシック" charset="0"/>
              </a:defRPr>
            </a:lvl1pPr>
            <a:lvl2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2pPr>
            <a:lvl3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3pPr>
            <a:lvl4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4pPr>
            <a:lvl5pPr algn="ctr" defTabSz="4415136" rtl="0" eaLnBrk="1" fontAlgn="base" hangingPunct="1">
              <a:spcBef>
                <a:spcPct val="0"/>
              </a:spcBef>
              <a:spcAft>
                <a:spcPct val="0"/>
              </a:spcAft>
              <a:defRPr sz="21200">
                <a:solidFill>
                  <a:schemeClr val="tx2"/>
                </a:solidFill>
                <a:latin typeface="Times" charset="0"/>
                <a:ea typeface="ＭＳ Ｐゴシック" charset="0"/>
                <a:cs typeface="ＭＳ Ｐゴシック" charset="0"/>
              </a:defRPr>
            </a:lvl5pPr>
            <a:lvl6pPr marL="371475" algn="ctr" defTabSz="4415136" rtl="0" eaLnBrk="1" fontAlgn="base" hangingPunct="1">
              <a:spcBef>
                <a:spcPct val="0"/>
              </a:spcBef>
              <a:spcAft>
                <a:spcPct val="0"/>
              </a:spcAft>
              <a:defRPr sz="21200">
                <a:solidFill>
                  <a:schemeClr val="tx2"/>
                </a:solidFill>
                <a:latin typeface="Times" charset="0"/>
                <a:ea typeface="ＭＳ Ｐゴシック" charset="0"/>
              </a:defRPr>
            </a:lvl6pPr>
            <a:lvl7pPr marL="742950" algn="ctr" defTabSz="4415136" rtl="0" eaLnBrk="1" fontAlgn="base" hangingPunct="1">
              <a:spcBef>
                <a:spcPct val="0"/>
              </a:spcBef>
              <a:spcAft>
                <a:spcPct val="0"/>
              </a:spcAft>
              <a:defRPr sz="21200">
                <a:solidFill>
                  <a:schemeClr val="tx2"/>
                </a:solidFill>
                <a:latin typeface="Times" charset="0"/>
                <a:ea typeface="ＭＳ Ｐゴシック" charset="0"/>
              </a:defRPr>
            </a:lvl7pPr>
            <a:lvl8pPr marL="1114425" algn="ctr" defTabSz="4415136" rtl="0" eaLnBrk="1" fontAlgn="base" hangingPunct="1">
              <a:spcBef>
                <a:spcPct val="0"/>
              </a:spcBef>
              <a:spcAft>
                <a:spcPct val="0"/>
              </a:spcAft>
              <a:defRPr sz="21200">
                <a:solidFill>
                  <a:schemeClr val="tx2"/>
                </a:solidFill>
                <a:latin typeface="Times" charset="0"/>
                <a:ea typeface="ＭＳ Ｐゴシック" charset="0"/>
              </a:defRPr>
            </a:lvl8pPr>
            <a:lvl9pPr marL="1485900" algn="ctr" defTabSz="4415136" rtl="0" eaLnBrk="1" fontAlgn="base" hangingPunct="1">
              <a:spcBef>
                <a:spcPct val="0"/>
              </a:spcBef>
              <a:spcAft>
                <a:spcPct val="0"/>
              </a:spcAft>
              <a:defRPr sz="21200">
                <a:solidFill>
                  <a:schemeClr val="tx2"/>
                </a:solidFill>
                <a:latin typeface="Times" charset="0"/>
                <a:ea typeface="ＭＳ Ｐゴシック" charset="0"/>
              </a:defRPr>
            </a:lvl9pPr>
          </a:lstStyle>
          <a:p>
            <a:r>
              <a:rPr lang="en-US" sz="4000" b="1">
                <a:solidFill>
                  <a:srgbClr val="FFFFFF"/>
                </a:solidFill>
                <a:latin typeface="Helvetica"/>
                <a:cs typeface="Helvetica"/>
              </a:rPr>
              <a:t>ABSTRACT</a:t>
            </a:r>
            <a:endParaRPr lang="en-US" sz="4000" b="1" dirty="0">
              <a:solidFill>
                <a:srgbClr val="FFFFFF"/>
              </a:solidFill>
              <a:latin typeface="Helvetica"/>
              <a:cs typeface="Helvetica"/>
            </a:endParaRPr>
          </a:p>
        </p:txBody>
      </p:sp>
      <p:grpSp>
        <p:nvGrpSpPr>
          <p:cNvPr id="14503" name="Group 14502">
            <a:extLst>
              <a:ext uri="{FF2B5EF4-FFF2-40B4-BE49-F238E27FC236}">
                <a16:creationId xmlns:a16="http://schemas.microsoft.com/office/drawing/2014/main" id="{5E83DDCE-BF83-7E60-B55E-FD99E669D91A}"/>
              </a:ext>
            </a:extLst>
          </p:cNvPr>
          <p:cNvGrpSpPr/>
          <p:nvPr/>
        </p:nvGrpSpPr>
        <p:grpSpPr>
          <a:xfrm>
            <a:off x="26321761" y="27127200"/>
            <a:ext cx="12311639" cy="4803577"/>
            <a:chOff x="25224000" y="27127200"/>
            <a:chExt cx="12311639" cy="4803577"/>
          </a:xfrm>
        </p:grpSpPr>
        <p:sp>
          <p:nvSpPr>
            <p:cNvPr id="479" name="TextBox 78">
              <a:extLst>
                <a:ext uri="{FF2B5EF4-FFF2-40B4-BE49-F238E27FC236}">
                  <a16:creationId xmlns:a16="http://schemas.microsoft.com/office/drawing/2014/main" id="{2C73D8ED-DC2C-ADE7-7177-372C74F3AA3C}"/>
                </a:ext>
              </a:extLst>
            </p:cNvPr>
            <p:cNvSpPr txBox="1">
              <a:spLocks noChangeArrowheads="1"/>
            </p:cNvSpPr>
            <p:nvPr/>
          </p:nvSpPr>
          <p:spPr bwMode="auto">
            <a:xfrm>
              <a:off x="28436700" y="29530442"/>
              <a:ext cx="136768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pPr algn="ctr"/>
              <a:r>
                <a:rPr lang="en-US" altLang="en-US" sz="2000" b="1">
                  <a:solidFill>
                    <a:srgbClr val="FF0000"/>
                  </a:solidFill>
                  <a:latin typeface="Helvetica" pitchFamily="2" charset="0"/>
                </a:rPr>
                <a:t>Perfusion</a:t>
              </a:r>
            </a:p>
            <a:p>
              <a:pPr algn="ctr"/>
              <a:r>
                <a:rPr lang="en-US" altLang="en-US" sz="2000">
                  <a:solidFill>
                    <a:srgbClr val="FF0000"/>
                  </a:solidFill>
                  <a:latin typeface="Helvetica" pitchFamily="2" charset="0"/>
                </a:rPr>
                <a:t>(L/min)</a:t>
              </a:r>
            </a:p>
          </p:txBody>
        </p:sp>
        <p:sp>
          <p:nvSpPr>
            <p:cNvPr id="480" name="TextBox 83">
              <a:extLst>
                <a:ext uri="{FF2B5EF4-FFF2-40B4-BE49-F238E27FC236}">
                  <a16:creationId xmlns:a16="http://schemas.microsoft.com/office/drawing/2014/main" id="{677D9A31-815F-900B-64F2-786718A4A830}"/>
                </a:ext>
              </a:extLst>
            </p:cNvPr>
            <p:cNvSpPr txBox="1">
              <a:spLocks noChangeArrowheads="1"/>
            </p:cNvSpPr>
            <p:nvPr/>
          </p:nvSpPr>
          <p:spPr bwMode="auto">
            <a:xfrm>
              <a:off x="28815739" y="28765084"/>
              <a:ext cx="88517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r>
                <a:rPr lang="en-US" altLang="en-US" sz="2800" b="1">
                  <a:solidFill>
                    <a:srgbClr val="FF0000"/>
                  </a:solidFill>
                  <a:latin typeface="Helvetica" pitchFamily="2" charset="0"/>
                </a:rPr>
                <a:t>1.30</a:t>
              </a:r>
            </a:p>
          </p:txBody>
        </p:sp>
        <p:sp>
          <p:nvSpPr>
            <p:cNvPr id="481" name="TextBox 97">
              <a:extLst>
                <a:ext uri="{FF2B5EF4-FFF2-40B4-BE49-F238E27FC236}">
                  <a16:creationId xmlns:a16="http://schemas.microsoft.com/office/drawing/2014/main" id="{BCAFB4E8-FF73-11C4-A09D-F822D1F6055B}"/>
                </a:ext>
              </a:extLst>
            </p:cNvPr>
            <p:cNvSpPr txBox="1">
              <a:spLocks noChangeArrowheads="1"/>
            </p:cNvSpPr>
            <p:nvPr/>
          </p:nvSpPr>
          <p:spPr bwMode="auto">
            <a:xfrm>
              <a:off x="29811397" y="29530442"/>
              <a:ext cx="166802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pPr algn="ctr"/>
              <a:r>
                <a:rPr lang="en-US" altLang="en-US" sz="2000" b="1">
                  <a:solidFill>
                    <a:srgbClr val="FF0000"/>
                  </a:solidFill>
                  <a:latin typeface="Helvetica" pitchFamily="2" charset="0"/>
                </a:rPr>
                <a:t>PA pressure</a:t>
              </a:r>
            </a:p>
            <a:p>
              <a:pPr algn="ctr"/>
              <a:r>
                <a:rPr lang="en-US" altLang="en-US" sz="2000">
                  <a:solidFill>
                    <a:srgbClr val="FF0000"/>
                  </a:solidFill>
                  <a:latin typeface="Helvetica" pitchFamily="2" charset="0"/>
                </a:rPr>
                <a:t>(mmHg)</a:t>
              </a:r>
            </a:p>
          </p:txBody>
        </p:sp>
        <p:sp>
          <p:nvSpPr>
            <p:cNvPr id="482" name="TextBox 100">
              <a:extLst>
                <a:ext uri="{FF2B5EF4-FFF2-40B4-BE49-F238E27FC236}">
                  <a16:creationId xmlns:a16="http://schemas.microsoft.com/office/drawing/2014/main" id="{08A037F1-C0BE-9AD2-BD25-D2D0C30B881F}"/>
                </a:ext>
              </a:extLst>
            </p:cNvPr>
            <p:cNvSpPr txBox="1">
              <a:spLocks noChangeArrowheads="1"/>
            </p:cNvSpPr>
            <p:nvPr/>
          </p:nvSpPr>
          <p:spPr bwMode="auto">
            <a:xfrm>
              <a:off x="30392057" y="28738487"/>
              <a:ext cx="58541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r>
                <a:rPr lang="en-US" altLang="en-US" sz="2800" b="1">
                  <a:solidFill>
                    <a:srgbClr val="FF0000"/>
                  </a:solidFill>
                  <a:latin typeface="Helvetica" pitchFamily="2" charset="0"/>
                </a:rPr>
                <a:t>24</a:t>
              </a:r>
            </a:p>
          </p:txBody>
        </p:sp>
        <p:sp>
          <p:nvSpPr>
            <p:cNvPr id="484" name="TextBox 98">
              <a:extLst>
                <a:ext uri="{FF2B5EF4-FFF2-40B4-BE49-F238E27FC236}">
                  <a16:creationId xmlns:a16="http://schemas.microsoft.com/office/drawing/2014/main" id="{E416880F-64CC-6C7A-A197-5AA839A1756D}"/>
                </a:ext>
              </a:extLst>
            </p:cNvPr>
            <p:cNvSpPr txBox="1">
              <a:spLocks noChangeArrowheads="1"/>
            </p:cNvSpPr>
            <p:nvPr/>
          </p:nvSpPr>
          <p:spPr bwMode="auto">
            <a:xfrm>
              <a:off x="35054712" y="29530442"/>
              <a:ext cx="101688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pPr algn="ctr"/>
              <a:r>
                <a:rPr lang="en-US" altLang="en-US" sz="2000" b="1">
                  <a:solidFill>
                    <a:srgbClr val="FF9300"/>
                  </a:solidFill>
                  <a:latin typeface="Helvetica" pitchFamily="2" charset="0"/>
                </a:rPr>
                <a:t>Lymph</a:t>
              </a:r>
            </a:p>
            <a:p>
              <a:pPr algn="ctr"/>
              <a:r>
                <a:rPr lang="en-US" altLang="en-US" sz="2000" b="1">
                  <a:solidFill>
                    <a:srgbClr val="FF9300"/>
                  </a:solidFill>
                  <a:latin typeface="Helvetica" pitchFamily="2" charset="0"/>
                </a:rPr>
                <a:t>flow</a:t>
              </a:r>
            </a:p>
          </p:txBody>
        </p:sp>
        <p:sp>
          <p:nvSpPr>
            <p:cNvPr id="485" name="TextBox 103">
              <a:extLst>
                <a:ext uri="{FF2B5EF4-FFF2-40B4-BE49-F238E27FC236}">
                  <a16:creationId xmlns:a16="http://schemas.microsoft.com/office/drawing/2014/main" id="{44EC030A-6D18-BF57-0F96-DEF70501AF7B}"/>
                </a:ext>
              </a:extLst>
            </p:cNvPr>
            <p:cNvSpPr txBox="1">
              <a:spLocks noChangeArrowheads="1"/>
            </p:cNvSpPr>
            <p:nvPr/>
          </p:nvSpPr>
          <p:spPr bwMode="auto">
            <a:xfrm>
              <a:off x="35201413" y="28651200"/>
              <a:ext cx="81464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r>
                <a:rPr lang="en-US" altLang="en-US" sz="2800" b="1">
                  <a:solidFill>
                    <a:srgbClr val="FF9300"/>
                  </a:solidFill>
                  <a:latin typeface="Helvetica" pitchFamily="2" charset="0"/>
                </a:rPr>
                <a:t>+++</a:t>
              </a:r>
            </a:p>
          </p:txBody>
        </p:sp>
        <p:sp>
          <p:nvSpPr>
            <p:cNvPr id="486" name="TextBox 117">
              <a:extLst>
                <a:ext uri="{FF2B5EF4-FFF2-40B4-BE49-F238E27FC236}">
                  <a16:creationId xmlns:a16="http://schemas.microsoft.com/office/drawing/2014/main" id="{AEDE0C52-3856-66DC-703D-8BCCFDA9CC06}"/>
                </a:ext>
              </a:extLst>
            </p:cNvPr>
            <p:cNvSpPr txBox="1">
              <a:spLocks noChangeArrowheads="1"/>
            </p:cNvSpPr>
            <p:nvPr/>
          </p:nvSpPr>
          <p:spPr bwMode="auto">
            <a:xfrm>
              <a:off x="36416640" y="29530442"/>
              <a:ext cx="110959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pPr algn="ctr"/>
              <a:r>
                <a:rPr lang="en-US" altLang="en-US" sz="2000">
                  <a:latin typeface="Helvetica" pitchFamily="2" charset="0"/>
                </a:rPr>
                <a:t>P</a:t>
              </a:r>
              <a:r>
                <a:rPr lang="en-US" altLang="en-US" sz="2000" baseline="-25000">
                  <a:latin typeface="Helvetica" pitchFamily="2" charset="0"/>
                </a:rPr>
                <a:t>A</a:t>
              </a:r>
              <a:r>
                <a:rPr lang="en-US" altLang="en-US" sz="2000">
                  <a:latin typeface="Helvetica" pitchFamily="2" charset="0"/>
                </a:rPr>
                <a:t>O</a:t>
              </a:r>
              <a:r>
                <a:rPr lang="en-US" altLang="en-US" sz="2000" baseline="-25000">
                  <a:latin typeface="Helvetica" pitchFamily="2" charset="0"/>
                </a:rPr>
                <a:t>2</a:t>
              </a:r>
            </a:p>
            <a:p>
              <a:pPr algn="ctr"/>
              <a:r>
                <a:rPr lang="en-US" altLang="en-US" sz="2000">
                  <a:latin typeface="Helvetica" pitchFamily="2" charset="0"/>
                </a:rPr>
                <a:t>(mmHg)</a:t>
              </a:r>
            </a:p>
          </p:txBody>
        </p:sp>
        <p:sp>
          <p:nvSpPr>
            <p:cNvPr id="487" name="TextBox 121">
              <a:extLst>
                <a:ext uri="{FF2B5EF4-FFF2-40B4-BE49-F238E27FC236}">
                  <a16:creationId xmlns:a16="http://schemas.microsoft.com/office/drawing/2014/main" id="{9E01D2DD-C036-47F6-8B0A-4FEFD95DAA1D}"/>
                </a:ext>
              </a:extLst>
            </p:cNvPr>
            <p:cNvSpPr txBox="1">
              <a:spLocks noChangeArrowheads="1"/>
            </p:cNvSpPr>
            <p:nvPr/>
          </p:nvSpPr>
          <p:spPr bwMode="auto">
            <a:xfrm>
              <a:off x="36643679" y="28833361"/>
              <a:ext cx="470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r>
                <a:rPr lang="en-US" altLang="en-US" sz="2000">
                  <a:latin typeface="Helvetica" pitchFamily="2" charset="0"/>
                </a:rPr>
                <a:t>89</a:t>
              </a:r>
            </a:p>
          </p:txBody>
        </p:sp>
        <p:grpSp>
          <p:nvGrpSpPr>
            <p:cNvPr id="489" name="Group 488">
              <a:extLst>
                <a:ext uri="{FF2B5EF4-FFF2-40B4-BE49-F238E27FC236}">
                  <a16:creationId xmlns:a16="http://schemas.microsoft.com/office/drawing/2014/main" id="{6439F937-9F57-D35F-F17B-BB2F055A9FD4}"/>
                </a:ext>
              </a:extLst>
            </p:cNvPr>
            <p:cNvGrpSpPr/>
            <p:nvPr/>
          </p:nvGrpSpPr>
          <p:grpSpPr>
            <a:xfrm>
              <a:off x="28671679" y="27218159"/>
              <a:ext cx="2533442" cy="2343276"/>
              <a:chOff x="5389453" y="1309319"/>
              <a:chExt cx="2303129" cy="2130251"/>
            </a:xfrm>
          </p:grpSpPr>
          <p:sp>
            <p:nvSpPr>
              <p:cNvPr id="14464" name="Freeform 207">
                <a:extLst>
                  <a:ext uri="{FF2B5EF4-FFF2-40B4-BE49-F238E27FC236}">
                    <a16:creationId xmlns:a16="http://schemas.microsoft.com/office/drawing/2014/main" id="{0CF5C7DD-FB90-8FE9-5A99-B6AE9A537D5B}"/>
                  </a:ext>
                </a:extLst>
              </p:cNvPr>
              <p:cNvSpPr>
                <a:spLocks/>
              </p:cNvSpPr>
              <p:nvPr/>
            </p:nvSpPr>
            <p:spPr bwMode="auto">
              <a:xfrm>
                <a:off x="5988769" y="1332034"/>
                <a:ext cx="447443" cy="738193"/>
              </a:xfrm>
              <a:custGeom>
                <a:avLst/>
                <a:gdLst>
                  <a:gd name="T0" fmla="*/ 416886364 w 328"/>
                  <a:gd name="T1" fmla="*/ 0 h 536"/>
                  <a:gd name="T2" fmla="*/ 406718487 w 328"/>
                  <a:gd name="T3" fmla="*/ 113973469 h 536"/>
                  <a:gd name="T4" fmla="*/ 396550609 w 328"/>
                  <a:gd name="T5" fmla="*/ 238308886 h 536"/>
                  <a:gd name="T6" fmla="*/ 376214854 w 328"/>
                  <a:gd name="T7" fmla="*/ 373006252 h 536"/>
                  <a:gd name="T8" fmla="*/ 335542216 w 328"/>
                  <a:gd name="T9" fmla="*/ 497340532 h 536"/>
                  <a:gd name="T10" fmla="*/ 284702828 w 328"/>
                  <a:gd name="T11" fmla="*/ 600953190 h 536"/>
                  <a:gd name="T12" fmla="*/ 213527685 w 328"/>
                  <a:gd name="T13" fmla="*/ 673482278 h 536"/>
                  <a:gd name="T14" fmla="*/ 172855047 w 328"/>
                  <a:gd name="T15" fmla="*/ 694205037 h 536"/>
                  <a:gd name="T16" fmla="*/ 122015659 w 328"/>
                  <a:gd name="T17" fmla="*/ 694205037 h 536"/>
                  <a:gd name="T18" fmla="*/ 61007266 w 328"/>
                  <a:gd name="T19" fmla="*/ 683844227 h 536"/>
                  <a:gd name="T20" fmla="*/ 0 w 328"/>
                  <a:gd name="T21" fmla="*/ 663121468 h 536"/>
                  <a:gd name="T22" fmla="*/ 416886364 w 328"/>
                  <a:gd name="T23" fmla="*/ 0 h 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28" h="536">
                    <a:moveTo>
                      <a:pt x="328" y="0"/>
                    </a:moveTo>
                    <a:lnTo>
                      <a:pt x="320" y="88"/>
                    </a:lnTo>
                    <a:lnTo>
                      <a:pt x="312" y="184"/>
                    </a:lnTo>
                    <a:lnTo>
                      <a:pt x="296" y="288"/>
                    </a:lnTo>
                    <a:lnTo>
                      <a:pt x="264" y="384"/>
                    </a:lnTo>
                    <a:lnTo>
                      <a:pt x="224" y="464"/>
                    </a:lnTo>
                    <a:lnTo>
                      <a:pt x="168" y="520"/>
                    </a:lnTo>
                    <a:lnTo>
                      <a:pt x="136" y="536"/>
                    </a:lnTo>
                    <a:lnTo>
                      <a:pt x="96" y="536"/>
                    </a:lnTo>
                    <a:lnTo>
                      <a:pt x="48" y="528"/>
                    </a:lnTo>
                    <a:lnTo>
                      <a:pt x="0" y="512"/>
                    </a:lnTo>
                    <a:lnTo>
                      <a:pt x="32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467" name="Freeform 208">
                <a:extLst>
                  <a:ext uri="{FF2B5EF4-FFF2-40B4-BE49-F238E27FC236}">
                    <a16:creationId xmlns:a16="http://schemas.microsoft.com/office/drawing/2014/main" id="{94BCD75F-ED3E-6B83-92B8-1F28A76E690E}"/>
                  </a:ext>
                </a:extLst>
              </p:cNvPr>
              <p:cNvSpPr>
                <a:spLocks/>
              </p:cNvSpPr>
              <p:nvPr/>
            </p:nvSpPr>
            <p:spPr bwMode="auto">
              <a:xfrm>
                <a:off x="6543688" y="1309319"/>
                <a:ext cx="552727" cy="717750"/>
              </a:xfrm>
              <a:custGeom>
                <a:avLst/>
                <a:gdLst>
                  <a:gd name="T0" fmla="*/ 0 w 408"/>
                  <a:gd name="T1" fmla="*/ 0 h 520"/>
                  <a:gd name="T2" fmla="*/ 30083270 w 408"/>
                  <a:gd name="T3" fmla="*/ 135295691 h 520"/>
                  <a:gd name="T4" fmla="*/ 50138410 w 408"/>
                  <a:gd name="T5" fmla="*/ 270592522 h 520"/>
                  <a:gd name="T6" fmla="*/ 70194670 w 408"/>
                  <a:gd name="T7" fmla="*/ 385073755 h 520"/>
                  <a:gd name="T8" fmla="*/ 100277940 w 408"/>
                  <a:gd name="T9" fmla="*/ 489147188 h 520"/>
                  <a:gd name="T10" fmla="*/ 150416350 w 408"/>
                  <a:gd name="T11" fmla="*/ 572407303 h 520"/>
                  <a:gd name="T12" fmla="*/ 230639150 w 408"/>
                  <a:gd name="T13" fmla="*/ 624444019 h 520"/>
                  <a:gd name="T14" fmla="*/ 290805690 w 408"/>
                  <a:gd name="T15" fmla="*/ 655666277 h 520"/>
                  <a:gd name="T16" fmla="*/ 350972230 w 408"/>
                  <a:gd name="T17" fmla="*/ 666072936 h 520"/>
                  <a:gd name="T18" fmla="*/ 421166900 w 408"/>
                  <a:gd name="T19" fmla="*/ 676480735 h 520"/>
                  <a:gd name="T20" fmla="*/ 511416710 w 408"/>
                  <a:gd name="T21" fmla="*/ 676480735 h 520"/>
                  <a:gd name="T22" fmla="*/ 0 w 408"/>
                  <a:gd name="T23" fmla="*/ 0 h 5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08" h="520">
                    <a:moveTo>
                      <a:pt x="0" y="0"/>
                    </a:moveTo>
                    <a:lnTo>
                      <a:pt x="24" y="104"/>
                    </a:lnTo>
                    <a:lnTo>
                      <a:pt x="40" y="208"/>
                    </a:lnTo>
                    <a:lnTo>
                      <a:pt x="56" y="296"/>
                    </a:lnTo>
                    <a:lnTo>
                      <a:pt x="80" y="376"/>
                    </a:lnTo>
                    <a:lnTo>
                      <a:pt x="120" y="440"/>
                    </a:lnTo>
                    <a:lnTo>
                      <a:pt x="184" y="480"/>
                    </a:lnTo>
                    <a:lnTo>
                      <a:pt x="232" y="504"/>
                    </a:lnTo>
                    <a:lnTo>
                      <a:pt x="280" y="512"/>
                    </a:lnTo>
                    <a:lnTo>
                      <a:pt x="336" y="520"/>
                    </a:lnTo>
                    <a:lnTo>
                      <a:pt x="408" y="52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468" name="Freeform 209">
                <a:extLst>
                  <a:ext uri="{FF2B5EF4-FFF2-40B4-BE49-F238E27FC236}">
                    <a16:creationId xmlns:a16="http://schemas.microsoft.com/office/drawing/2014/main" id="{A7E24157-DEF1-5ED3-3BBE-C8A43310F376}"/>
                  </a:ext>
                </a:extLst>
              </p:cNvPr>
              <p:cNvSpPr>
                <a:spLocks/>
              </p:cNvSpPr>
              <p:nvPr/>
            </p:nvSpPr>
            <p:spPr bwMode="auto">
              <a:xfrm>
                <a:off x="5988769" y="1332034"/>
                <a:ext cx="447443" cy="738193"/>
              </a:xfrm>
              <a:custGeom>
                <a:avLst/>
                <a:gdLst>
                  <a:gd name="T0" fmla="*/ 416886364 w 328"/>
                  <a:gd name="T1" fmla="*/ 0 h 536"/>
                  <a:gd name="T2" fmla="*/ 406718487 w 328"/>
                  <a:gd name="T3" fmla="*/ 113973469 h 536"/>
                  <a:gd name="T4" fmla="*/ 406718487 w 328"/>
                  <a:gd name="T5" fmla="*/ 113973469 h 536"/>
                  <a:gd name="T6" fmla="*/ 396550609 w 328"/>
                  <a:gd name="T7" fmla="*/ 238308886 h 536"/>
                  <a:gd name="T8" fmla="*/ 396550609 w 328"/>
                  <a:gd name="T9" fmla="*/ 238308886 h 536"/>
                  <a:gd name="T10" fmla="*/ 376214854 w 328"/>
                  <a:gd name="T11" fmla="*/ 373006252 h 536"/>
                  <a:gd name="T12" fmla="*/ 376214854 w 328"/>
                  <a:gd name="T13" fmla="*/ 373006252 h 536"/>
                  <a:gd name="T14" fmla="*/ 335542216 w 328"/>
                  <a:gd name="T15" fmla="*/ 497340532 h 536"/>
                  <a:gd name="T16" fmla="*/ 335542216 w 328"/>
                  <a:gd name="T17" fmla="*/ 497340532 h 536"/>
                  <a:gd name="T18" fmla="*/ 284702828 w 328"/>
                  <a:gd name="T19" fmla="*/ 600953190 h 536"/>
                  <a:gd name="T20" fmla="*/ 284702828 w 328"/>
                  <a:gd name="T21" fmla="*/ 600953190 h 536"/>
                  <a:gd name="T22" fmla="*/ 213527685 w 328"/>
                  <a:gd name="T23" fmla="*/ 673482278 h 536"/>
                  <a:gd name="T24" fmla="*/ 213527685 w 328"/>
                  <a:gd name="T25" fmla="*/ 673482278 h 536"/>
                  <a:gd name="T26" fmla="*/ 172855047 w 328"/>
                  <a:gd name="T27" fmla="*/ 694205037 h 536"/>
                  <a:gd name="T28" fmla="*/ 172855047 w 328"/>
                  <a:gd name="T29" fmla="*/ 694205037 h 536"/>
                  <a:gd name="T30" fmla="*/ 122015659 w 328"/>
                  <a:gd name="T31" fmla="*/ 694205037 h 536"/>
                  <a:gd name="T32" fmla="*/ 122015659 w 328"/>
                  <a:gd name="T33" fmla="*/ 694205037 h 536"/>
                  <a:gd name="T34" fmla="*/ 61007266 w 328"/>
                  <a:gd name="T35" fmla="*/ 683844227 h 536"/>
                  <a:gd name="T36" fmla="*/ 61007266 w 328"/>
                  <a:gd name="T37" fmla="*/ 683844227 h 536"/>
                  <a:gd name="T38" fmla="*/ 0 w 328"/>
                  <a:gd name="T39" fmla="*/ 663121468 h 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28" h="536">
                    <a:moveTo>
                      <a:pt x="328" y="0"/>
                    </a:moveTo>
                    <a:lnTo>
                      <a:pt x="320" y="88"/>
                    </a:lnTo>
                    <a:lnTo>
                      <a:pt x="312" y="184"/>
                    </a:lnTo>
                    <a:lnTo>
                      <a:pt x="296" y="288"/>
                    </a:lnTo>
                    <a:lnTo>
                      <a:pt x="264" y="384"/>
                    </a:lnTo>
                    <a:lnTo>
                      <a:pt x="224" y="464"/>
                    </a:lnTo>
                    <a:lnTo>
                      <a:pt x="168" y="520"/>
                    </a:lnTo>
                    <a:lnTo>
                      <a:pt x="136" y="536"/>
                    </a:lnTo>
                    <a:lnTo>
                      <a:pt x="96" y="536"/>
                    </a:lnTo>
                    <a:lnTo>
                      <a:pt x="48" y="528"/>
                    </a:lnTo>
                    <a:lnTo>
                      <a:pt x="0" y="512"/>
                    </a:lnTo>
                  </a:path>
                </a:pathLst>
              </a:custGeom>
              <a:solidFill>
                <a:schemeClr val="bg1"/>
              </a:solidFill>
              <a:ln w="12700">
                <a:solidFill>
                  <a:srgbClr val="000000"/>
                </a:solidFill>
                <a:prstDash val="solid"/>
                <a:round/>
                <a:headEnd/>
                <a:tailEnd/>
              </a:ln>
            </p:spPr>
            <p:txBody>
              <a:bodyPr/>
              <a:lstStyle/>
              <a:p>
                <a:endParaRPr lang="en-US"/>
              </a:p>
            </p:txBody>
          </p:sp>
          <p:sp>
            <p:nvSpPr>
              <p:cNvPr id="14469" name="Freeform 211">
                <a:extLst>
                  <a:ext uri="{FF2B5EF4-FFF2-40B4-BE49-F238E27FC236}">
                    <a16:creationId xmlns:a16="http://schemas.microsoft.com/office/drawing/2014/main" id="{C8C70D96-B5BB-861F-5568-1A265A28CAE7}"/>
                  </a:ext>
                </a:extLst>
              </p:cNvPr>
              <p:cNvSpPr>
                <a:spLocks/>
              </p:cNvSpPr>
              <p:nvPr/>
            </p:nvSpPr>
            <p:spPr bwMode="auto">
              <a:xfrm>
                <a:off x="6107208" y="1838546"/>
                <a:ext cx="403577" cy="794976"/>
              </a:xfrm>
              <a:custGeom>
                <a:avLst/>
                <a:gdLst>
                  <a:gd name="T0" fmla="*/ 375816195 w 296"/>
                  <a:gd name="T1" fmla="*/ 0 h 576"/>
                  <a:gd name="T2" fmla="*/ 304715925 w 296"/>
                  <a:gd name="T3" fmla="*/ 104055197 h 576"/>
                  <a:gd name="T4" fmla="*/ 223458796 w 296"/>
                  <a:gd name="T5" fmla="*/ 187300038 h 576"/>
                  <a:gd name="T6" fmla="*/ 142200540 w 296"/>
                  <a:gd name="T7" fmla="*/ 270544880 h 576"/>
                  <a:gd name="T8" fmla="*/ 81257129 w 296"/>
                  <a:gd name="T9" fmla="*/ 374601217 h 576"/>
                  <a:gd name="T10" fmla="*/ 81257129 w 296"/>
                  <a:gd name="T11" fmla="*/ 374601217 h 576"/>
                  <a:gd name="T12" fmla="*/ 40628565 w 296"/>
                  <a:gd name="T13" fmla="*/ 530684012 h 576"/>
                  <a:gd name="T14" fmla="*/ 10156859 w 296"/>
                  <a:gd name="T15" fmla="*/ 697173695 h 576"/>
                  <a:gd name="T16" fmla="*/ 10156859 w 296"/>
                  <a:gd name="T17" fmla="*/ 697173695 h 576"/>
                  <a:gd name="T18" fmla="*/ 10156859 w 296"/>
                  <a:gd name="T19" fmla="*/ 707579443 h 576"/>
                  <a:gd name="T20" fmla="*/ 10156859 w 296"/>
                  <a:gd name="T21" fmla="*/ 728389798 h 576"/>
                  <a:gd name="T22" fmla="*/ 10156859 w 296"/>
                  <a:gd name="T23" fmla="*/ 749201293 h 576"/>
                  <a:gd name="T24" fmla="*/ 0 w 296"/>
                  <a:gd name="T25" fmla="*/ 749201293 h 576"/>
                  <a:gd name="T26" fmla="*/ 375816195 w 296"/>
                  <a:gd name="T27" fmla="*/ 0 h 5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96" h="576">
                    <a:moveTo>
                      <a:pt x="296" y="0"/>
                    </a:moveTo>
                    <a:lnTo>
                      <a:pt x="240" y="80"/>
                    </a:lnTo>
                    <a:lnTo>
                      <a:pt x="176" y="144"/>
                    </a:lnTo>
                    <a:lnTo>
                      <a:pt x="112" y="208"/>
                    </a:lnTo>
                    <a:lnTo>
                      <a:pt x="64" y="288"/>
                    </a:lnTo>
                    <a:lnTo>
                      <a:pt x="32" y="408"/>
                    </a:lnTo>
                    <a:lnTo>
                      <a:pt x="8" y="536"/>
                    </a:lnTo>
                    <a:lnTo>
                      <a:pt x="8" y="544"/>
                    </a:lnTo>
                    <a:lnTo>
                      <a:pt x="8" y="560"/>
                    </a:lnTo>
                    <a:lnTo>
                      <a:pt x="8" y="576"/>
                    </a:lnTo>
                    <a:lnTo>
                      <a:pt x="0" y="576"/>
                    </a:lnTo>
                    <a:lnTo>
                      <a:pt x="296"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470" name="Freeform 212">
                <a:extLst>
                  <a:ext uri="{FF2B5EF4-FFF2-40B4-BE49-F238E27FC236}">
                    <a16:creationId xmlns:a16="http://schemas.microsoft.com/office/drawing/2014/main" id="{82396C62-9661-DA90-C089-295352F8E1DF}"/>
                  </a:ext>
                </a:extLst>
              </p:cNvPr>
              <p:cNvSpPr>
                <a:spLocks/>
              </p:cNvSpPr>
              <p:nvPr/>
            </p:nvSpPr>
            <p:spPr bwMode="auto">
              <a:xfrm>
                <a:off x="6510785" y="1838546"/>
                <a:ext cx="368483" cy="717750"/>
              </a:xfrm>
              <a:custGeom>
                <a:avLst/>
                <a:gdLst>
                  <a:gd name="T0" fmla="*/ 0 w 272"/>
                  <a:gd name="T1" fmla="*/ 0 h 520"/>
                  <a:gd name="T2" fmla="*/ 20055052 w 272"/>
                  <a:gd name="T3" fmla="*/ 41630057 h 520"/>
                  <a:gd name="T4" fmla="*/ 50138191 w 272"/>
                  <a:gd name="T5" fmla="*/ 93666774 h 520"/>
                  <a:gd name="T6" fmla="*/ 70194363 w 272"/>
                  <a:gd name="T7" fmla="*/ 145703490 h 520"/>
                  <a:gd name="T8" fmla="*/ 100276381 w 272"/>
                  <a:gd name="T9" fmla="*/ 187333548 h 520"/>
                  <a:gd name="T10" fmla="*/ 100276381 w 272"/>
                  <a:gd name="T11" fmla="*/ 187333548 h 520"/>
                  <a:gd name="T12" fmla="*/ 140387606 w 272"/>
                  <a:gd name="T13" fmla="*/ 208148006 h 520"/>
                  <a:gd name="T14" fmla="*/ 180498830 w 272"/>
                  <a:gd name="T15" fmla="*/ 218555806 h 520"/>
                  <a:gd name="T16" fmla="*/ 220608935 w 272"/>
                  <a:gd name="T17" fmla="*/ 228962465 h 520"/>
                  <a:gd name="T18" fmla="*/ 250692073 w 272"/>
                  <a:gd name="T19" fmla="*/ 249778064 h 520"/>
                  <a:gd name="T20" fmla="*/ 250692073 w 272"/>
                  <a:gd name="T21" fmla="*/ 249778064 h 520"/>
                  <a:gd name="T22" fmla="*/ 270747125 w 272"/>
                  <a:gd name="T23" fmla="*/ 301814780 h 520"/>
                  <a:gd name="T24" fmla="*/ 270747125 w 272"/>
                  <a:gd name="T25" fmla="*/ 374665955 h 520"/>
                  <a:gd name="T26" fmla="*/ 270747125 w 272"/>
                  <a:gd name="T27" fmla="*/ 447518271 h 520"/>
                  <a:gd name="T28" fmla="*/ 270747125 w 272"/>
                  <a:gd name="T29" fmla="*/ 509962787 h 520"/>
                  <a:gd name="T30" fmla="*/ 270747125 w 272"/>
                  <a:gd name="T31" fmla="*/ 509962787 h 520"/>
                  <a:gd name="T32" fmla="*/ 280775211 w 272"/>
                  <a:gd name="T33" fmla="*/ 551591703 h 520"/>
                  <a:gd name="T34" fmla="*/ 300830264 w 272"/>
                  <a:gd name="T35" fmla="*/ 593221761 h 520"/>
                  <a:gd name="T36" fmla="*/ 320886435 w 272"/>
                  <a:gd name="T37" fmla="*/ 634850678 h 520"/>
                  <a:gd name="T38" fmla="*/ 340941488 w 272"/>
                  <a:gd name="T39" fmla="*/ 676480735 h 520"/>
                  <a:gd name="T40" fmla="*/ 0 w 272"/>
                  <a:gd name="T41" fmla="*/ 0 h 52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72" h="520">
                    <a:moveTo>
                      <a:pt x="0" y="0"/>
                    </a:moveTo>
                    <a:lnTo>
                      <a:pt x="16" y="32"/>
                    </a:lnTo>
                    <a:lnTo>
                      <a:pt x="40" y="72"/>
                    </a:lnTo>
                    <a:lnTo>
                      <a:pt x="56" y="112"/>
                    </a:lnTo>
                    <a:lnTo>
                      <a:pt x="80" y="144"/>
                    </a:lnTo>
                    <a:lnTo>
                      <a:pt x="112" y="160"/>
                    </a:lnTo>
                    <a:lnTo>
                      <a:pt x="144" y="168"/>
                    </a:lnTo>
                    <a:lnTo>
                      <a:pt x="176" y="176"/>
                    </a:lnTo>
                    <a:lnTo>
                      <a:pt x="200" y="192"/>
                    </a:lnTo>
                    <a:lnTo>
                      <a:pt x="216" y="232"/>
                    </a:lnTo>
                    <a:lnTo>
                      <a:pt x="216" y="288"/>
                    </a:lnTo>
                    <a:lnTo>
                      <a:pt x="216" y="344"/>
                    </a:lnTo>
                    <a:lnTo>
                      <a:pt x="216" y="392"/>
                    </a:lnTo>
                    <a:lnTo>
                      <a:pt x="224" y="424"/>
                    </a:lnTo>
                    <a:lnTo>
                      <a:pt x="240" y="456"/>
                    </a:lnTo>
                    <a:lnTo>
                      <a:pt x="256" y="488"/>
                    </a:lnTo>
                    <a:lnTo>
                      <a:pt x="272" y="52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471" name="Freeform 213">
                <a:extLst>
                  <a:ext uri="{FF2B5EF4-FFF2-40B4-BE49-F238E27FC236}">
                    <a16:creationId xmlns:a16="http://schemas.microsoft.com/office/drawing/2014/main" id="{7CFC21E4-E3E6-166C-9162-ACE0B9A3A616}"/>
                  </a:ext>
                </a:extLst>
              </p:cNvPr>
              <p:cNvSpPr>
                <a:spLocks/>
              </p:cNvSpPr>
              <p:nvPr/>
            </p:nvSpPr>
            <p:spPr bwMode="auto">
              <a:xfrm>
                <a:off x="6107208" y="1838546"/>
                <a:ext cx="403577" cy="794976"/>
              </a:xfrm>
              <a:custGeom>
                <a:avLst/>
                <a:gdLst>
                  <a:gd name="T0" fmla="*/ 375816195 w 296"/>
                  <a:gd name="T1" fmla="*/ 0 h 576"/>
                  <a:gd name="T2" fmla="*/ 304715925 w 296"/>
                  <a:gd name="T3" fmla="*/ 104055197 h 576"/>
                  <a:gd name="T4" fmla="*/ 304715925 w 296"/>
                  <a:gd name="T5" fmla="*/ 104055197 h 576"/>
                  <a:gd name="T6" fmla="*/ 223458796 w 296"/>
                  <a:gd name="T7" fmla="*/ 187300038 h 576"/>
                  <a:gd name="T8" fmla="*/ 223458796 w 296"/>
                  <a:gd name="T9" fmla="*/ 187300038 h 576"/>
                  <a:gd name="T10" fmla="*/ 142200540 w 296"/>
                  <a:gd name="T11" fmla="*/ 270544880 h 576"/>
                  <a:gd name="T12" fmla="*/ 142200540 w 296"/>
                  <a:gd name="T13" fmla="*/ 270544880 h 576"/>
                  <a:gd name="T14" fmla="*/ 81257129 w 296"/>
                  <a:gd name="T15" fmla="*/ 374601217 h 576"/>
                  <a:gd name="T16" fmla="*/ 81257129 w 296"/>
                  <a:gd name="T17" fmla="*/ 374601217 h 576"/>
                  <a:gd name="T18" fmla="*/ 81257129 w 296"/>
                  <a:gd name="T19" fmla="*/ 374601217 h 576"/>
                  <a:gd name="T20" fmla="*/ 81257129 w 296"/>
                  <a:gd name="T21" fmla="*/ 374601217 h 576"/>
                  <a:gd name="T22" fmla="*/ 40628565 w 296"/>
                  <a:gd name="T23" fmla="*/ 530684012 h 576"/>
                  <a:gd name="T24" fmla="*/ 40628565 w 296"/>
                  <a:gd name="T25" fmla="*/ 530684012 h 576"/>
                  <a:gd name="T26" fmla="*/ 10156859 w 296"/>
                  <a:gd name="T27" fmla="*/ 697173695 h 576"/>
                  <a:gd name="T28" fmla="*/ 10156859 w 296"/>
                  <a:gd name="T29" fmla="*/ 697173695 h 576"/>
                  <a:gd name="T30" fmla="*/ 10156859 w 296"/>
                  <a:gd name="T31" fmla="*/ 697173695 h 576"/>
                  <a:gd name="T32" fmla="*/ 10156859 w 296"/>
                  <a:gd name="T33" fmla="*/ 697173695 h 576"/>
                  <a:gd name="T34" fmla="*/ 10156859 w 296"/>
                  <a:gd name="T35" fmla="*/ 707579443 h 576"/>
                  <a:gd name="T36" fmla="*/ 10156859 w 296"/>
                  <a:gd name="T37" fmla="*/ 707579443 h 576"/>
                  <a:gd name="T38" fmla="*/ 10156859 w 296"/>
                  <a:gd name="T39" fmla="*/ 728389798 h 576"/>
                  <a:gd name="T40" fmla="*/ 10156859 w 296"/>
                  <a:gd name="T41" fmla="*/ 728389798 h 576"/>
                  <a:gd name="T42" fmla="*/ 10156859 w 296"/>
                  <a:gd name="T43" fmla="*/ 749201293 h 576"/>
                  <a:gd name="T44" fmla="*/ 10156859 w 296"/>
                  <a:gd name="T45" fmla="*/ 749201293 h 576"/>
                  <a:gd name="T46" fmla="*/ 0 w 296"/>
                  <a:gd name="T47" fmla="*/ 749201293 h 5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296" h="576">
                    <a:moveTo>
                      <a:pt x="296" y="0"/>
                    </a:moveTo>
                    <a:lnTo>
                      <a:pt x="240" y="80"/>
                    </a:lnTo>
                    <a:lnTo>
                      <a:pt x="176" y="144"/>
                    </a:lnTo>
                    <a:lnTo>
                      <a:pt x="112" y="208"/>
                    </a:lnTo>
                    <a:lnTo>
                      <a:pt x="64" y="288"/>
                    </a:lnTo>
                    <a:lnTo>
                      <a:pt x="32" y="408"/>
                    </a:lnTo>
                    <a:lnTo>
                      <a:pt x="8" y="536"/>
                    </a:lnTo>
                    <a:lnTo>
                      <a:pt x="8" y="544"/>
                    </a:lnTo>
                    <a:lnTo>
                      <a:pt x="8" y="560"/>
                    </a:lnTo>
                    <a:lnTo>
                      <a:pt x="8" y="576"/>
                    </a:lnTo>
                    <a:lnTo>
                      <a:pt x="0" y="576"/>
                    </a:lnTo>
                  </a:path>
                </a:pathLst>
              </a:custGeom>
              <a:solidFill>
                <a:schemeClr val="bg1"/>
              </a:solidFill>
              <a:ln w="12700">
                <a:solidFill>
                  <a:srgbClr val="000000"/>
                </a:solidFill>
                <a:prstDash val="solid"/>
                <a:round/>
                <a:headEnd/>
                <a:tailEnd/>
              </a:ln>
            </p:spPr>
            <p:txBody>
              <a:bodyPr/>
              <a:lstStyle/>
              <a:p>
                <a:endParaRPr lang="en-US"/>
              </a:p>
            </p:txBody>
          </p:sp>
          <p:sp>
            <p:nvSpPr>
              <p:cNvPr id="14472" name="Freeform 214">
                <a:extLst>
                  <a:ext uri="{FF2B5EF4-FFF2-40B4-BE49-F238E27FC236}">
                    <a16:creationId xmlns:a16="http://schemas.microsoft.com/office/drawing/2014/main" id="{3CB06EBC-24C2-CDD8-9FF9-33D220E6B2CB}"/>
                  </a:ext>
                </a:extLst>
              </p:cNvPr>
              <p:cNvSpPr>
                <a:spLocks/>
              </p:cNvSpPr>
              <p:nvPr/>
            </p:nvSpPr>
            <p:spPr bwMode="auto">
              <a:xfrm>
                <a:off x="6510785" y="1838546"/>
                <a:ext cx="368483" cy="717750"/>
              </a:xfrm>
              <a:custGeom>
                <a:avLst/>
                <a:gdLst>
                  <a:gd name="T0" fmla="*/ 0 w 272"/>
                  <a:gd name="T1" fmla="*/ 0 h 520"/>
                  <a:gd name="T2" fmla="*/ 20055052 w 272"/>
                  <a:gd name="T3" fmla="*/ 41630057 h 520"/>
                  <a:gd name="T4" fmla="*/ 20055052 w 272"/>
                  <a:gd name="T5" fmla="*/ 41630057 h 520"/>
                  <a:gd name="T6" fmla="*/ 50138191 w 272"/>
                  <a:gd name="T7" fmla="*/ 93666774 h 520"/>
                  <a:gd name="T8" fmla="*/ 50138191 w 272"/>
                  <a:gd name="T9" fmla="*/ 93666774 h 520"/>
                  <a:gd name="T10" fmla="*/ 70194363 w 272"/>
                  <a:gd name="T11" fmla="*/ 145703490 h 520"/>
                  <a:gd name="T12" fmla="*/ 70194363 w 272"/>
                  <a:gd name="T13" fmla="*/ 145703490 h 520"/>
                  <a:gd name="T14" fmla="*/ 100276381 w 272"/>
                  <a:gd name="T15" fmla="*/ 187333548 h 520"/>
                  <a:gd name="T16" fmla="*/ 100276381 w 272"/>
                  <a:gd name="T17" fmla="*/ 187333548 h 520"/>
                  <a:gd name="T18" fmla="*/ 100276381 w 272"/>
                  <a:gd name="T19" fmla="*/ 187333548 h 520"/>
                  <a:gd name="T20" fmla="*/ 100276381 w 272"/>
                  <a:gd name="T21" fmla="*/ 187333548 h 520"/>
                  <a:gd name="T22" fmla="*/ 140387606 w 272"/>
                  <a:gd name="T23" fmla="*/ 208148006 h 520"/>
                  <a:gd name="T24" fmla="*/ 140387606 w 272"/>
                  <a:gd name="T25" fmla="*/ 208148006 h 520"/>
                  <a:gd name="T26" fmla="*/ 180498830 w 272"/>
                  <a:gd name="T27" fmla="*/ 218555806 h 520"/>
                  <a:gd name="T28" fmla="*/ 180498830 w 272"/>
                  <a:gd name="T29" fmla="*/ 218555806 h 520"/>
                  <a:gd name="T30" fmla="*/ 220608935 w 272"/>
                  <a:gd name="T31" fmla="*/ 228962465 h 520"/>
                  <a:gd name="T32" fmla="*/ 220608935 w 272"/>
                  <a:gd name="T33" fmla="*/ 228962465 h 520"/>
                  <a:gd name="T34" fmla="*/ 250692073 w 272"/>
                  <a:gd name="T35" fmla="*/ 249778064 h 520"/>
                  <a:gd name="T36" fmla="*/ 250692073 w 272"/>
                  <a:gd name="T37" fmla="*/ 249778064 h 520"/>
                  <a:gd name="T38" fmla="*/ 250692073 w 272"/>
                  <a:gd name="T39" fmla="*/ 249778064 h 520"/>
                  <a:gd name="T40" fmla="*/ 250692073 w 272"/>
                  <a:gd name="T41" fmla="*/ 249778064 h 520"/>
                  <a:gd name="T42" fmla="*/ 270747125 w 272"/>
                  <a:gd name="T43" fmla="*/ 301814780 h 520"/>
                  <a:gd name="T44" fmla="*/ 270747125 w 272"/>
                  <a:gd name="T45" fmla="*/ 301814780 h 520"/>
                  <a:gd name="T46" fmla="*/ 270747125 w 272"/>
                  <a:gd name="T47" fmla="*/ 374665955 h 520"/>
                  <a:gd name="T48" fmla="*/ 270747125 w 272"/>
                  <a:gd name="T49" fmla="*/ 374665955 h 520"/>
                  <a:gd name="T50" fmla="*/ 270747125 w 272"/>
                  <a:gd name="T51" fmla="*/ 447518271 h 520"/>
                  <a:gd name="T52" fmla="*/ 270747125 w 272"/>
                  <a:gd name="T53" fmla="*/ 447518271 h 520"/>
                  <a:gd name="T54" fmla="*/ 270747125 w 272"/>
                  <a:gd name="T55" fmla="*/ 509962787 h 520"/>
                  <a:gd name="T56" fmla="*/ 270747125 w 272"/>
                  <a:gd name="T57" fmla="*/ 509962787 h 520"/>
                  <a:gd name="T58" fmla="*/ 270747125 w 272"/>
                  <a:gd name="T59" fmla="*/ 509962787 h 520"/>
                  <a:gd name="T60" fmla="*/ 270747125 w 272"/>
                  <a:gd name="T61" fmla="*/ 509962787 h 520"/>
                  <a:gd name="T62" fmla="*/ 280775211 w 272"/>
                  <a:gd name="T63" fmla="*/ 551591703 h 520"/>
                  <a:gd name="T64" fmla="*/ 280775211 w 272"/>
                  <a:gd name="T65" fmla="*/ 551591703 h 520"/>
                  <a:gd name="T66" fmla="*/ 300830264 w 272"/>
                  <a:gd name="T67" fmla="*/ 593221761 h 520"/>
                  <a:gd name="T68" fmla="*/ 300830264 w 272"/>
                  <a:gd name="T69" fmla="*/ 593221761 h 520"/>
                  <a:gd name="T70" fmla="*/ 320886435 w 272"/>
                  <a:gd name="T71" fmla="*/ 634850678 h 520"/>
                  <a:gd name="T72" fmla="*/ 320886435 w 272"/>
                  <a:gd name="T73" fmla="*/ 634850678 h 520"/>
                  <a:gd name="T74" fmla="*/ 340941488 w 272"/>
                  <a:gd name="T75" fmla="*/ 676480735 h 52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72" h="520">
                    <a:moveTo>
                      <a:pt x="0" y="0"/>
                    </a:moveTo>
                    <a:lnTo>
                      <a:pt x="16" y="32"/>
                    </a:lnTo>
                    <a:lnTo>
                      <a:pt x="40" y="72"/>
                    </a:lnTo>
                    <a:lnTo>
                      <a:pt x="56" y="112"/>
                    </a:lnTo>
                    <a:lnTo>
                      <a:pt x="80" y="144"/>
                    </a:lnTo>
                    <a:lnTo>
                      <a:pt x="112" y="160"/>
                    </a:lnTo>
                    <a:lnTo>
                      <a:pt x="144" y="168"/>
                    </a:lnTo>
                    <a:lnTo>
                      <a:pt x="176" y="176"/>
                    </a:lnTo>
                    <a:lnTo>
                      <a:pt x="200" y="192"/>
                    </a:lnTo>
                    <a:lnTo>
                      <a:pt x="216" y="232"/>
                    </a:lnTo>
                    <a:lnTo>
                      <a:pt x="216" y="288"/>
                    </a:lnTo>
                    <a:lnTo>
                      <a:pt x="216" y="344"/>
                    </a:lnTo>
                    <a:lnTo>
                      <a:pt x="216" y="392"/>
                    </a:lnTo>
                    <a:lnTo>
                      <a:pt x="224" y="424"/>
                    </a:lnTo>
                    <a:lnTo>
                      <a:pt x="240" y="456"/>
                    </a:lnTo>
                    <a:lnTo>
                      <a:pt x="256" y="488"/>
                    </a:lnTo>
                    <a:lnTo>
                      <a:pt x="272" y="520"/>
                    </a:lnTo>
                  </a:path>
                </a:pathLst>
              </a:custGeom>
              <a:solidFill>
                <a:schemeClr val="bg1"/>
              </a:solidFill>
              <a:ln w="12700">
                <a:solidFill>
                  <a:srgbClr val="000000"/>
                </a:solidFill>
                <a:prstDash val="solid"/>
                <a:round/>
                <a:headEnd/>
                <a:tailEnd/>
              </a:ln>
            </p:spPr>
            <p:txBody>
              <a:bodyPr/>
              <a:lstStyle/>
              <a:p>
                <a:endParaRPr lang="en-US"/>
              </a:p>
            </p:txBody>
          </p:sp>
          <p:sp>
            <p:nvSpPr>
              <p:cNvPr id="14473" name="Freeform 14472">
                <a:extLst>
                  <a:ext uri="{FF2B5EF4-FFF2-40B4-BE49-F238E27FC236}">
                    <a16:creationId xmlns:a16="http://schemas.microsoft.com/office/drawing/2014/main" id="{FC9EA9BD-322F-CB8A-49F8-B207A8B0FAEA}"/>
                  </a:ext>
                </a:extLst>
              </p:cNvPr>
              <p:cNvSpPr>
                <a:spLocks/>
              </p:cNvSpPr>
              <p:nvPr/>
            </p:nvSpPr>
            <p:spPr bwMode="auto">
              <a:xfrm>
                <a:off x="6605367" y="1324686"/>
                <a:ext cx="474455" cy="681911"/>
              </a:xfrm>
              <a:custGeom>
                <a:avLst/>
                <a:gdLst>
                  <a:gd name="T0" fmla="*/ 0 w 783839"/>
                  <a:gd name="T1" fmla="*/ 0 h 1102439"/>
                  <a:gd name="T2" fmla="*/ 4963 w 783839"/>
                  <a:gd name="T3" fmla="*/ 25356 h 1102439"/>
                  <a:gd name="T4" fmla="*/ 9926 w 783839"/>
                  <a:gd name="T5" fmla="*/ 40570 h 1102439"/>
                  <a:gd name="T6" fmla="*/ 14889 w 783839"/>
                  <a:gd name="T7" fmla="*/ 86211 h 1102439"/>
                  <a:gd name="T8" fmla="*/ 14889 w 783839"/>
                  <a:gd name="T9" fmla="*/ 197777 h 1102439"/>
                  <a:gd name="T10" fmla="*/ 24814 w 783839"/>
                  <a:gd name="T11" fmla="*/ 228205 h 1102439"/>
                  <a:gd name="T12" fmla="*/ 39703 w 783839"/>
                  <a:gd name="T13" fmla="*/ 360056 h 1102439"/>
                  <a:gd name="T14" fmla="*/ 49629 w 783839"/>
                  <a:gd name="T15" fmla="*/ 390483 h 1102439"/>
                  <a:gd name="T16" fmla="*/ 54592 w 783839"/>
                  <a:gd name="T17" fmla="*/ 405697 h 1102439"/>
                  <a:gd name="T18" fmla="*/ 94296 w 783839"/>
                  <a:gd name="T19" fmla="*/ 441195 h 1102439"/>
                  <a:gd name="T20" fmla="*/ 109184 w 783839"/>
                  <a:gd name="T21" fmla="*/ 446267 h 1102439"/>
                  <a:gd name="T22" fmla="*/ 138962 w 783839"/>
                  <a:gd name="T23" fmla="*/ 461480 h 1102439"/>
                  <a:gd name="T24" fmla="*/ 148887 w 783839"/>
                  <a:gd name="T25" fmla="*/ 471623 h 1102439"/>
                  <a:gd name="T26" fmla="*/ 178665 w 783839"/>
                  <a:gd name="T27" fmla="*/ 481765 h 1102439"/>
                  <a:gd name="T28" fmla="*/ 188591 w 783839"/>
                  <a:gd name="T29" fmla="*/ 491907 h 1102439"/>
                  <a:gd name="T30" fmla="*/ 218369 w 783839"/>
                  <a:gd name="T31" fmla="*/ 502049 h 1102439"/>
                  <a:gd name="T32" fmla="*/ 233257 w 783839"/>
                  <a:gd name="T33" fmla="*/ 507121 h 1102439"/>
                  <a:gd name="T34" fmla="*/ 263035 w 783839"/>
                  <a:gd name="T35" fmla="*/ 522335 h 1102439"/>
                  <a:gd name="T36" fmla="*/ 307701 w 783839"/>
                  <a:gd name="T37" fmla="*/ 542619 h 1102439"/>
                  <a:gd name="T38" fmla="*/ 337479 w 783839"/>
                  <a:gd name="T39" fmla="*/ 552761 h 1102439"/>
                  <a:gd name="T40" fmla="*/ 392071 w 783839"/>
                  <a:gd name="T41" fmla="*/ 547691 h 110243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783839" h="1102439">
                    <a:moveTo>
                      <a:pt x="0" y="0"/>
                    </a:moveTo>
                    <a:cubicBezTo>
                      <a:pt x="3307" y="16536"/>
                      <a:pt x="5831" y="33248"/>
                      <a:pt x="9921" y="49608"/>
                    </a:cubicBezTo>
                    <a:cubicBezTo>
                      <a:pt x="12457" y="59754"/>
                      <a:pt x="18123" y="69057"/>
                      <a:pt x="19842" y="79373"/>
                    </a:cubicBezTo>
                    <a:cubicBezTo>
                      <a:pt x="24765" y="108914"/>
                      <a:pt x="26456" y="138903"/>
                      <a:pt x="29763" y="168668"/>
                    </a:cubicBezTo>
                    <a:cubicBezTo>
                      <a:pt x="21561" y="267103"/>
                      <a:pt x="12142" y="292957"/>
                      <a:pt x="29763" y="386943"/>
                    </a:cubicBezTo>
                    <a:cubicBezTo>
                      <a:pt x="33617" y="407501"/>
                      <a:pt x="49605" y="446473"/>
                      <a:pt x="49605" y="446473"/>
                    </a:cubicBezTo>
                    <a:cubicBezTo>
                      <a:pt x="56040" y="562297"/>
                      <a:pt x="47355" y="608384"/>
                      <a:pt x="79369" y="704434"/>
                    </a:cubicBezTo>
                    <a:lnTo>
                      <a:pt x="99211" y="763964"/>
                    </a:lnTo>
                    <a:cubicBezTo>
                      <a:pt x="102518" y="773886"/>
                      <a:pt x="101737" y="786334"/>
                      <a:pt x="109132" y="793729"/>
                    </a:cubicBezTo>
                    <a:cubicBezTo>
                      <a:pt x="134996" y="819594"/>
                      <a:pt x="155686" y="846771"/>
                      <a:pt x="188502" y="863180"/>
                    </a:cubicBezTo>
                    <a:cubicBezTo>
                      <a:pt x="197856" y="867857"/>
                      <a:pt x="208911" y="868425"/>
                      <a:pt x="218265" y="873102"/>
                    </a:cubicBezTo>
                    <a:cubicBezTo>
                      <a:pt x="295186" y="911565"/>
                      <a:pt x="202990" y="877932"/>
                      <a:pt x="277792" y="902866"/>
                    </a:cubicBezTo>
                    <a:cubicBezTo>
                      <a:pt x="284406" y="909481"/>
                      <a:pt x="289268" y="918527"/>
                      <a:pt x="297634" y="922710"/>
                    </a:cubicBezTo>
                    <a:cubicBezTo>
                      <a:pt x="316341" y="932064"/>
                      <a:pt x="357161" y="942553"/>
                      <a:pt x="357161" y="942553"/>
                    </a:cubicBezTo>
                    <a:cubicBezTo>
                      <a:pt x="363775" y="949167"/>
                      <a:pt x="368637" y="958213"/>
                      <a:pt x="377004" y="962396"/>
                    </a:cubicBezTo>
                    <a:cubicBezTo>
                      <a:pt x="395711" y="971750"/>
                      <a:pt x="416689" y="975625"/>
                      <a:pt x="436531" y="982239"/>
                    </a:cubicBezTo>
                    <a:cubicBezTo>
                      <a:pt x="446452" y="985546"/>
                      <a:pt x="457593" y="986360"/>
                      <a:pt x="466294" y="992161"/>
                    </a:cubicBezTo>
                    <a:cubicBezTo>
                      <a:pt x="551589" y="1049027"/>
                      <a:pt x="443671" y="980849"/>
                      <a:pt x="525821" y="1021926"/>
                    </a:cubicBezTo>
                    <a:cubicBezTo>
                      <a:pt x="620153" y="1069094"/>
                      <a:pt x="461537" y="1010418"/>
                      <a:pt x="615111" y="1061612"/>
                    </a:cubicBezTo>
                    <a:lnTo>
                      <a:pt x="674638" y="1081455"/>
                    </a:lnTo>
                    <a:cubicBezTo>
                      <a:pt x="790358" y="1091976"/>
                      <a:pt x="783771" y="1127905"/>
                      <a:pt x="783771" y="1071534"/>
                    </a:cubicBezTo>
                  </a:path>
                </a:pathLst>
              </a:custGeom>
              <a:noFill/>
              <a:ln w="12700" cap="flat" cmpd="sng">
                <a:solidFill>
                  <a:schemeClr val="tx1"/>
                </a:solidFill>
                <a:prstDash val="solid"/>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p>
                <a:endParaRPr lang="en-US"/>
              </a:p>
            </p:txBody>
          </p:sp>
          <p:sp>
            <p:nvSpPr>
              <p:cNvPr id="14474" name="Freeform 14473">
                <a:extLst>
                  <a:ext uri="{FF2B5EF4-FFF2-40B4-BE49-F238E27FC236}">
                    <a16:creationId xmlns:a16="http://schemas.microsoft.com/office/drawing/2014/main" id="{D1196B35-3C71-B544-390A-00DA9C068AE5}"/>
                  </a:ext>
                </a:extLst>
              </p:cNvPr>
              <p:cNvSpPr>
                <a:spLocks/>
              </p:cNvSpPr>
              <p:nvPr/>
            </p:nvSpPr>
            <p:spPr bwMode="auto">
              <a:xfrm>
                <a:off x="6620734" y="1449544"/>
                <a:ext cx="1071848" cy="1990026"/>
              </a:xfrm>
              <a:custGeom>
                <a:avLst/>
                <a:gdLst/>
                <a:ahLst/>
                <a:cxnLst/>
                <a:rect l="0" t="0" r="r" b="b"/>
                <a:pathLst>
                  <a:path w="771706" h="1519189">
                    <a:moveTo>
                      <a:pt x="6077" y="97228"/>
                    </a:moveTo>
                    <a:cubicBezTo>
                      <a:pt x="23489" y="75461"/>
                      <a:pt x="26042" y="65976"/>
                      <a:pt x="48612" y="54690"/>
                    </a:cubicBezTo>
                    <a:cubicBezTo>
                      <a:pt x="54341" y="51825"/>
                      <a:pt x="60765" y="50639"/>
                      <a:pt x="66841" y="48614"/>
                    </a:cubicBezTo>
                    <a:cubicBezTo>
                      <a:pt x="70892" y="42537"/>
                      <a:pt x="73830" y="35547"/>
                      <a:pt x="78994" y="30383"/>
                    </a:cubicBezTo>
                    <a:cubicBezTo>
                      <a:pt x="93436" y="15940"/>
                      <a:pt x="115635" y="12092"/>
                      <a:pt x="133682" y="6076"/>
                    </a:cubicBezTo>
                    <a:lnTo>
                      <a:pt x="151911" y="0"/>
                    </a:lnTo>
                    <a:cubicBezTo>
                      <a:pt x="194141" y="4223"/>
                      <a:pt x="203941" y="2240"/>
                      <a:pt x="236981" y="12153"/>
                    </a:cubicBezTo>
                    <a:cubicBezTo>
                      <a:pt x="249251" y="15834"/>
                      <a:pt x="262780" y="17201"/>
                      <a:pt x="273439" y="24307"/>
                    </a:cubicBezTo>
                    <a:lnTo>
                      <a:pt x="309898" y="48614"/>
                    </a:lnTo>
                    <a:cubicBezTo>
                      <a:pt x="315974" y="52665"/>
                      <a:pt x="322963" y="55603"/>
                      <a:pt x="328127" y="60767"/>
                    </a:cubicBezTo>
                    <a:cubicBezTo>
                      <a:pt x="356685" y="89326"/>
                      <a:pt x="341589" y="71846"/>
                      <a:pt x="370662" y="115458"/>
                    </a:cubicBezTo>
                    <a:lnTo>
                      <a:pt x="382815" y="133688"/>
                    </a:lnTo>
                    <a:cubicBezTo>
                      <a:pt x="386866" y="139765"/>
                      <a:pt x="389804" y="146754"/>
                      <a:pt x="394968" y="151918"/>
                    </a:cubicBezTo>
                    <a:cubicBezTo>
                      <a:pt x="418361" y="175313"/>
                      <a:pt x="408430" y="162999"/>
                      <a:pt x="425350" y="188379"/>
                    </a:cubicBezTo>
                    <a:cubicBezTo>
                      <a:pt x="436044" y="220466"/>
                      <a:pt x="427873" y="201280"/>
                      <a:pt x="455732" y="243070"/>
                    </a:cubicBezTo>
                    <a:lnTo>
                      <a:pt x="467885" y="261300"/>
                    </a:lnTo>
                    <a:cubicBezTo>
                      <a:pt x="478579" y="293387"/>
                      <a:pt x="470408" y="274201"/>
                      <a:pt x="498267" y="315991"/>
                    </a:cubicBezTo>
                    <a:lnTo>
                      <a:pt x="510420" y="334221"/>
                    </a:lnTo>
                    <a:cubicBezTo>
                      <a:pt x="512445" y="340298"/>
                      <a:pt x="513385" y="346852"/>
                      <a:pt x="516496" y="352451"/>
                    </a:cubicBezTo>
                    <a:cubicBezTo>
                      <a:pt x="523589" y="365220"/>
                      <a:pt x="540802" y="388912"/>
                      <a:pt x="540802" y="388912"/>
                    </a:cubicBezTo>
                    <a:lnTo>
                      <a:pt x="552955" y="425372"/>
                    </a:lnTo>
                    <a:cubicBezTo>
                      <a:pt x="554980" y="431449"/>
                      <a:pt x="555478" y="438273"/>
                      <a:pt x="559031" y="443603"/>
                    </a:cubicBezTo>
                    <a:lnTo>
                      <a:pt x="571184" y="461833"/>
                    </a:lnTo>
                    <a:lnTo>
                      <a:pt x="589413" y="516524"/>
                    </a:lnTo>
                    <a:cubicBezTo>
                      <a:pt x="591439" y="522601"/>
                      <a:pt x="591937" y="529424"/>
                      <a:pt x="595490" y="534754"/>
                    </a:cubicBezTo>
                    <a:lnTo>
                      <a:pt x="607643" y="552984"/>
                    </a:lnTo>
                    <a:lnTo>
                      <a:pt x="668407" y="735287"/>
                    </a:lnTo>
                    <a:lnTo>
                      <a:pt x="686636" y="789978"/>
                    </a:lnTo>
                    <a:lnTo>
                      <a:pt x="692712" y="808208"/>
                    </a:lnTo>
                    <a:cubicBezTo>
                      <a:pt x="694738" y="814285"/>
                      <a:pt x="697236" y="820224"/>
                      <a:pt x="698789" y="826438"/>
                    </a:cubicBezTo>
                    <a:cubicBezTo>
                      <a:pt x="702840" y="842643"/>
                      <a:pt x="708196" y="858576"/>
                      <a:pt x="710942" y="875052"/>
                    </a:cubicBezTo>
                    <a:cubicBezTo>
                      <a:pt x="712967" y="887206"/>
                      <a:pt x="714030" y="899560"/>
                      <a:pt x="717018" y="911513"/>
                    </a:cubicBezTo>
                    <a:cubicBezTo>
                      <a:pt x="720125" y="923942"/>
                      <a:pt x="726064" y="935545"/>
                      <a:pt x="729171" y="947974"/>
                    </a:cubicBezTo>
                    <a:cubicBezTo>
                      <a:pt x="744312" y="1008541"/>
                      <a:pt x="738578" y="980112"/>
                      <a:pt x="747400" y="1033048"/>
                    </a:cubicBezTo>
                    <a:cubicBezTo>
                      <a:pt x="748580" y="1050161"/>
                      <a:pt x="758977" y="1219573"/>
                      <a:pt x="765629" y="1276118"/>
                    </a:cubicBezTo>
                    <a:cubicBezTo>
                      <a:pt x="767069" y="1288355"/>
                      <a:pt x="769680" y="1300425"/>
                      <a:pt x="771706" y="1312579"/>
                    </a:cubicBezTo>
                    <a:cubicBezTo>
                      <a:pt x="769680" y="1363219"/>
                      <a:pt x="769240" y="1413947"/>
                      <a:pt x="765629" y="1464498"/>
                    </a:cubicBezTo>
                    <a:cubicBezTo>
                      <a:pt x="764962" y="1473839"/>
                      <a:pt x="754306" y="1495433"/>
                      <a:pt x="747400" y="1500958"/>
                    </a:cubicBezTo>
                    <a:cubicBezTo>
                      <a:pt x="742399" y="1504959"/>
                      <a:pt x="734900" y="1504170"/>
                      <a:pt x="729171" y="1507035"/>
                    </a:cubicBezTo>
                    <a:cubicBezTo>
                      <a:pt x="722639" y="1510301"/>
                      <a:pt x="717018" y="1515138"/>
                      <a:pt x="710942" y="1519189"/>
                    </a:cubicBezTo>
                    <a:cubicBezTo>
                      <a:pt x="692716" y="1516151"/>
                      <a:pt x="654076" y="1511659"/>
                      <a:pt x="638025" y="1500958"/>
                    </a:cubicBezTo>
                    <a:lnTo>
                      <a:pt x="601566" y="1476651"/>
                    </a:lnTo>
                    <a:cubicBezTo>
                      <a:pt x="595490" y="1472600"/>
                      <a:pt x="588501" y="1469662"/>
                      <a:pt x="583337" y="1464498"/>
                    </a:cubicBezTo>
                    <a:cubicBezTo>
                      <a:pt x="554779" y="1435938"/>
                      <a:pt x="572260" y="1451037"/>
                      <a:pt x="528649" y="1421961"/>
                    </a:cubicBezTo>
                    <a:cubicBezTo>
                      <a:pt x="522573" y="1417910"/>
                      <a:pt x="517348" y="1412116"/>
                      <a:pt x="510420" y="1409807"/>
                    </a:cubicBezTo>
                    <a:lnTo>
                      <a:pt x="455732" y="1391577"/>
                    </a:lnTo>
                    <a:cubicBezTo>
                      <a:pt x="449656" y="1389551"/>
                      <a:pt x="442832" y="1389053"/>
                      <a:pt x="437503" y="1385500"/>
                    </a:cubicBezTo>
                    <a:cubicBezTo>
                      <a:pt x="425350" y="1377398"/>
                      <a:pt x="414901" y="1365812"/>
                      <a:pt x="401044" y="1361193"/>
                    </a:cubicBezTo>
                    <a:lnTo>
                      <a:pt x="364586" y="1349040"/>
                    </a:lnTo>
                    <a:cubicBezTo>
                      <a:pt x="358509" y="1344989"/>
                      <a:pt x="353030" y="1339852"/>
                      <a:pt x="346356" y="1336886"/>
                    </a:cubicBezTo>
                    <a:cubicBezTo>
                      <a:pt x="334650" y="1331683"/>
                      <a:pt x="322051" y="1328784"/>
                      <a:pt x="309898" y="1324733"/>
                    </a:cubicBezTo>
                    <a:lnTo>
                      <a:pt x="291669" y="1318656"/>
                    </a:lnTo>
                    <a:lnTo>
                      <a:pt x="273439" y="1312579"/>
                    </a:lnTo>
                    <a:cubicBezTo>
                      <a:pt x="267363" y="1310553"/>
                      <a:pt x="261491" y="1307758"/>
                      <a:pt x="255210" y="1306502"/>
                    </a:cubicBezTo>
                    <a:cubicBezTo>
                      <a:pt x="234955" y="1302451"/>
                      <a:pt x="214821" y="1297745"/>
                      <a:pt x="194446" y="1294349"/>
                    </a:cubicBezTo>
                    <a:cubicBezTo>
                      <a:pt x="172369" y="1290669"/>
                      <a:pt x="111798" y="1280976"/>
                      <a:pt x="97223" y="1276118"/>
                    </a:cubicBezTo>
                    <a:lnTo>
                      <a:pt x="78994" y="1270042"/>
                    </a:lnTo>
                    <a:cubicBezTo>
                      <a:pt x="44161" y="1217788"/>
                      <a:pt x="85925" y="1283904"/>
                      <a:pt x="60765" y="1233581"/>
                    </a:cubicBezTo>
                    <a:cubicBezTo>
                      <a:pt x="45282" y="1202613"/>
                      <a:pt x="44297" y="1225925"/>
                      <a:pt x="36459" y="1178890"/>
                    </a:cubicBezTo>
                    <a:cubicBezTo>
                      <a:pt x="27037" y="1122350"/>
                      <a:pt x="31609" y="1154690"/>
                      <a:pt x="24306" y="1081662"/>
                    </a:cubicBezTo>
                    <a:cubicBezTo>
                      <a:pt x="26332" y="1051278"/>
                      <a:pt x="30383" y="1020962"/>
                      <a:pt x="30383" y="990511"/>
                    </a:cubicBezTo>
                    <a:cubicBezTo>
                      <a:pt x="30383" y="982159"/>
                      <a:pt x="26056" y="974370"/>
                      <a:pt x="24306" y="966204"/>
                    </a:cubicBezTo>
                    <a:cubicBezTo>
                      <a:pt x="19978" y="946005"/>
                      <a:pt x="15549" y="925812"/>
                      <a:pt x="12153" y="905436"/>
                    </a:cubicBezTo>
                    <a:cubicBezTo>
                      <a:pt x="2731" y="848896"/>
                      <a:pt x="7303" y="881236"/>
                      <a:pt x="0" y="808208"/>
                    </a:cubicBezTo>
                    <a:cubicBezTo>
                      <a:pt x="2026" y="753517"/>
                      <a:pt x="2554" y="698751"/>
                      <a:pt x="6077" y="644136"/>
                    </a:cubicBezTo>
                    <a:cubicBezTo>
                      <a:pt x="6615" y="635802"/>
                      <a:pt x="10614" y="628038"/>
                      <a:pt x="12153" y="619829"/>
                    </a:cubicBezTo>
                    <a:cubicBezTo>
                      <a:pt x="16694" y="595609"/>
                      <a:pt x="24306" y="546908"/>
                      <a:pt x="24306" y="546908"/>
                    </a:cubicBezTo>
                    <a:lnTo>
                      <a:pt x="18230" y="516524"/>
                    </a:lnTo>
                  </a:path>
                </a:pathLst>
              </a:custGeom>
              <a:noFill/>
              <a:ln w="12700" cap="flat" cmpd="sng">
                <a:solidFill>
                  <a:srgbClr val="000000"/>
                </a:solidFill>
                <a:prstDash val="solid"/>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p>
                <a:endParaRPr lang="en-US"/>
              </a:p>
            </p:txBody>
          </p:sp>
          <p:sp>
            <p:nvSpPr>
              <p:cNvPr id="14475" name="Freeform 14474">
                <a:extLst>
                  <a:ext uri="{FF2B5EF4-FFF2-40B4-BE49-F238E27FC236}">
                    <a16:creationId xmlns:a16="http://schemas.microsoft.com/office/drawing/2014/main" id="{1B55AA97-82D9-C5DF-5BA3-80C674AE4CF1}"/>
                  </a:ext>
                </a:extLst>
              </p:cNvPr>
              <p:cNvSpPr>
                <a:spLocks/>
              </p:cNvSpPr>
              <p:nvPr/>
            </p:nvSpPr>
            <p:spPr bwMode="auto">
              <a:xfrm>
                <a:off x="5389453" y="1493723"/>
                <a:ext cx="1041114" cy="1945847"/>
              </a:xfrm>
              <a:custGeom>
                <a:avLst/>
                <a:gdLst/>
                <a:ahLst/>
                <a:cxnLst/>
                <a:rect l="0" t="0" r="r" b="b"/>
                <a:pathLst>
                  <a:path w="760953" h="1507036">
                    <a:moveTo>
                      <a:pt x="741323" y="78998"/>
                    </a:moveTo>
                    <a:cubicBezTo>
                      <a:pt x="731196" y="76972"/>
                      <a:pt x="720343" y="77195"/>
                      <a:pt x="710941" y="72921"/>
                    </a:cubicBezTo>
                    <a:cubicBezTo>
                      <a:pt x="697644" y="66877"/>
                      <a:pt x="686636" y="56716"/>
                      <a:pt x="674483" y="48614"/>
                    </a:cubicBezTo>
                    <a:lnTo>
                      <a:pt x="656253" y="36461"/>
                    </a:lnTo>
                    <a:cubicBezTo>
                      <a:pt x="650177" y="32410"/>
                      <a:pt x="644952" y="26617"/>
                      <a:pt x="638024" y="24307"/>
                    </a:cubicBezTo>
                    <a:cubicBezTo>
                      <a:pt x="631948" y="22281"/>
                      <a:pt x="625524" y="21095"/>
                      <a:pt x="619795" y="18230"/>
                    </a:cubicBezTo>
                    <a:cubicBezTo>
                      <a:pt x="572680" y="-5329"/>
                      <a:pt x="629155" y="15274"/>
                      <a:pt x="583336" y="0"/>
                    </a:cubicBezTo>
                    <a:cubicBezTo>
                      <a:pt x="561056" y="2026"/>
                      <a:pt x="538672" y="3120"/>
                      <a:pt x="516496" y="6077"/>
                    </a:cubicBezTo>
                    <a:cubicBezTo>
                      <a:pt x="503783" y="7772"/>
                      <a:pt x="486456" y="14065"/>
                      <a:pt x="473961" y="18230"/>
                    </a:cubicBezTo>
                    <a:cubicBezTo>
                      <a:pt x="467885" y="22281"/>
                      <a:pt x="462264" y="27118"/>
                      <a:pt x="455732" y="30384"/>
                    </a:cubicBezTo>
                    <a:cubicBezTo>
                      <a:pt x="450003" y="33249"/>
                      <a:pt x="443101" y="33350"/>
                      <a:pt x="437502" y="36461"/>
                    </a:cubicBezTo>
                    <a:cubicBezTo>
                      <a:pt x="424734" y="43555"/>
                      <a:pt x="413197" y="52666"/>
                      <a:pt x="401044" y="60768"/>
                    </a:cubicBezTo>
                    <a:lnTo>
                      <a:pt x="382814" y="72921"/>
                    </a:lnTo>
                    <a:lnTo>
                      <a:pt x="358509" y="109382"/>
                    </a:lnTo>
                    <a:lnTo>
                      <a:pt x="346356" y="127612"/>
                    </a:lnTo>
                    <a:cubicBezTo>
                      <a:pt x="331085" y="173430"/>
                      <a:pt x="351684" y="116957"/>
                      <a:pt x="328127" y="164072"/>
                    </a:cubicBezTo>
                    <a:cubicBezTo>
                      <a:pt x="325262" y="169801"/>
                      <a:pt x="325161" y="176703"/>
                      <a:pt x="322050" y="182303"/>
                    </a:cubicBezTo>
                    <a:cubicBezTo>
                      <a:pt x="314957" y="195071"/>
                      <a:pt x="305847" y="206610"/>
                      <a:pt x="297745" y="218763"/>
                    </a:cubicBezTo>
                    <a:lnTo>
                      <a:pt x="273439" y="255224"/>
                    </a:lnTo>
                    <a:lnTo>
                      <a:pt x="261286" y="273454"/>
                    </a:lnTo>
                    <a:cubicBezTo>
                      <a:pt x="259261" y="279531"/>
                      <a:pt x="258321" y="286085"/>
                      <a:pt x="255210" y="291684"/>
                    </a:cubicBezTo>
                    <a:cubicBezTo>
                      <a:pt x="248117" y="304453"/>
                      <a:pt x="230904" y="328145"/>
                      <a:pt x="230904" y="328145"/>
                    </a:cubicBezTo>
                    <a:cubicBezTo>
                      <a:pt x="220210" y="360232"/>
                      <a:pt x="228381" y="341046"/>
                      <a:pt x="200522" y="382836"/>
                    </a:cubicBezTo>
                    <a:lnTo>
                      <a:pt x="188369" y="401066"/>
                    </a:lnTo>
                    <a:cubicBezTo>
                      <a:pt x="186344" y="407143"/>
                      <a:pt x="185157" y="413567"/>
                      <a:pt x="182293" y="419296"/>
                    </a:cubicBezTo>
                    <a:cubicBezTo>
                      <a:pt x="179027" y="425829"/>
                      <a:pt x="173106" y="430853"/>
                      <a:pt x="170140" y="437527"/>
                    </a:cubicBezTo>
                    <a:cubicBezTo>
                      <a:pt x="141217" y="502607"/>
                      <a:pt x="173337" y="450962"/>
                      <a:pt x="145834" y="492217"/>
                    </a:cubicBezTo>
                    <a:cubicBezTo>
                      <a:pt x="143809" y="498294"/>
                      <a:pt x="142622" y="504719"/>
                      <a:pt x="139758" y="510448"/>
                    </a:cubicBezTo>
                    <a:cubicBezTo>
                      <a:pt x="136492" y="516980"/>
                      <a:pt x="130571" y="522004"/>
                      <a:pt x="127605" y="528678"/>
                    </a:cubicBezTo>
                    <a:cubicBezTo>
                      <a:pt x="98678" y="593765"/>
                      <a:pt x="130804" y="542108"/>
                      <a:pt x="103299" y="583369"/>
                    </a:cubicBezTo>
                    <a:cubicBezTo>
                      <a:pt x="101274" y="589446"/>
                      <a:pt x="98612" y="595346"/>
                      <a:pt x="97223" y="601599"/>
                    </a:cubicBezTo>
                    <a:cubicBezTo>
                      <a:pt x="88106" y="642628"/>
                      <a:pt x="90249" y="664366"/>
                      <a:pt x="85070" y="710981"/>
                    </a:cubicBezTo>
                    <a:cubicBezTo>
                      <a:pt x="83231" y="727529"/>
                      <a:pt x="68609" y="802905"/>
                      <a:pt x="66841" y="808209"/>
                    </a:cubicBezTo>
                    <a:cubicBezTo>
                      <a:pt x="64815" y="814286"/>
                      <a:pt x="62204" y="820198"/>
                      <a:pt x="60764" y="826439"/>
                    </a:cubicBezTo>
                    <a:cubicBezTo>
                      <a:pt x="56119" y="846567"/>
                      <a:pt x="53621" y="867167"/>
                      <a:pt x="48611" y="887207"/>
                    </a:cubicBezTo>
                    <a:cubicBezTo>
                      <a:pt x="46586" y="895309"/>
                      <a:pt x="43908" y="903276"/>
                      <a:pt x="42535" y="911514"/>
                    </a:cubicBezTo>
                    <a:cubicBezTo>
                      <a:pt x="39851" y="927623"/>
                      <a:pt x="38617" y="943941"/>
                      <a:pt x="36459" y="960128"/>
                    </a:cubicBezTo>
                    <a:cubicBezTo>
                      <a:pt x="34566" y="974325"/>
                      <a:pt x="32737" y="988537"/>
                      <a:pt x="30382" y="1002665"/>
                    </a:cubicBezTo>
                    <a:cubicBezTo>
                      <a:pt x="26523" y="1025821"/>
                      <a:pt x="23694" y="1035495"/>
                      <a:pt x="18229" y="1057356"/>
                    </a:cubicBezTo>
                    <a:cubicBezTo>
                      <a:pt x="16204" y="1077612"/>
                      <a:pt x="13657" y="1097822"/>
                      <a:pt x="12153" y="1118123"/>
                    </a:cubicBezTo>
                    <a:cubicBezTo>
                      <a:pt x="9605" y="1152523"/>
                      <a:pt x="8370" y="1187010"/>
                      <a:pt x="6076" y="1221428"/>
                    </a:cubicBezTo>
                    <a:cubicBezTo>
                      <a:pt x="4319" y="1247780"/>
                      <a:pt x="2025" y="1274093"/>
                      <a:pt x="0" y="1300426"/>
                    </a:cubicBezTo>
                    <a:cubicBezTo>
                      <a:pt x="17613" y="1353270"/>
                      <a:pt x="-7551" y="1272857"/>
                      <a:pt x="12153" y="1397654"/>
                    </a:cubicBezTo>
                    <a:cubicBezTo>
                      <a:pt x="14151" y="1410308"/>
                      <a:pt x="20255" y="1421961"/>
                      <a:pt x="24306" y="1434115"/>
                    </a:cubicBezTo>
                    <a:cubicBezTo>
                      <a:pt x="26331" y="1440192"/>
                      <a:pt x="26829" y="1447015"/>
                      <a:pt x="30382" y="1452345"/>
                    </a:cubicBezTo>
                    <a:cubicBezTo>
                      <a:pt x="45234" y="1474623"/>
                      <a:pt x="49288" y="1490831"/>
                      <a:pt x="72917" y="1500959"/>
                    </a:cubicBezTo>
                    <a:cubicBezTo>
                      <a:pt x="80593" y="1504249"/>
                      <a:pt x="89121" y="1505010"/>
                      <a:pt x="97223" y="1507036"/>
                    </a:cubicBezTo>
                    <a:cubicBezTo>
                      <a:pt x="125870" y="1502261"/>
                      <a:pt x="132607" y="1502134"/>
                      <a:pt x="157987" y="1494882"/>
                    </a:cubicBezTo>
                    <a:cubicBezTo>
                      <a:pt x="164146" y="1493122"/>
                      <a:pt x="170487" y="1491670"/>
                      <a:pt x="176216" y="1488805"/>
                    </a:cubicBezTo>
                    <a:cubicBezTo>
                      <a:pt x="198844" y="1477490"/>
                      <a:pt x="192519" y="1475220"/>
                      <a:pt x="212675" y="1458422"/>
                    </a:cubicBezTo>
                    <a:cubicBezTo>
                      <a:pt x="218285" y="1453747"/>
                      <a:pt x="224828" y="1450319"/>
                      <a:pt x="230904" y="1446268"/>
                    </a:cubicBezTo>
                    <a:cubicBezTo>
                      <a:pt x="263312" y="1397654"/>
                      <a:pt x="220777" y="1456396"/>
                      <a:pt x="261286" y="1415884"/>
                    </a:cubicBezTo>
                    <a:cubicBezTo>
                      <a:pt x="266450" y="1410720"/>
                      <a:pt x="267943" y="1402463"/>
                      <a:pt x="273439" y="1397654"/>
                    </a:cubicBezTo>
                    <a:cubicBezTo>
                      <a:pt x="284431" y="1388036"/>
                      <a:pt x="309897" y="1373347"/>
                      <a:pt x="309897" y="1373347"/>
                    </a:cubicBezTo>
                    <a:cubicBezTo>
                      <a:pt x="330152" y="1342963"/>
                      <a:pt x="315973" y="1359169"/>
                      <a:pt x="358509" y="1330810"/>
                    </a:cubicBezTo>
                    <a:lnTo>
                      <a:pt x="394967" y="1306503"/>
                    </a:lnTo>
                    <a:cubicBezTo>
                      <a:pt x="401044" y="1302452"/>
                      <a:pt x="406268" y="1296658"/>
                      <a:pt x="413197" y="1294349"/>
                    </a:cubicBezTo>
                    <a:lnTo>
                      <a:pt x="431426" y="1288273"/>
                    </a:lnTo>
                    <a:cubicBezTo>
                      <a:pt x="460312" y="1269013"/>
                      <a:pt x="442729" y="1278427"/>
                      <a:pt x="486114" y="1263965"/>
                    </a:cubicBezTo>
                    <a:lnTo>
                      <a:pt x="504343" y="1257889"/>
                    </a:lnTo>
                    <a:cubicBezTo>
                      <a:pt x="510419" y="1255863"/>
                      <a:pt x="516291" y="1253068"/>
                      <a:pt x="522572" y="1251812"/>
                    </a:cubicBezTo>
                    <a:lnTo>
                      <a:pt x="552954" y="1245735"/>
                    </a:lnTo>
                    <a:cubicBezTo>
                      <a:pt x="583161" y="1255804"/>
                      <a:pt x="573789" y="1255594"/>
                      <a:pt x="619795" y="1245735"/>
                    </a:cubicBezTo>
                    <a:cubicBezTo>
                      <a:pt x="632321" y="1243051"/>
                      <a:pt x="644100" y="1237633"/>
                      <a:pt x="656253" y="1233582"/>
                    </a:cubicBezTo>
                    <a:lnTo>
                      <a:pt x="674483" y="1227505"/>
                    </a:lnTo>
                    <a:cubicBezTo>
                      <a:pt x="717017" y="1199147"/>
                      <a:pt x="702839" y="1215351"/>
                      <a:pt x="723094" y="1184968"/>
                    </a:cubicBezTo>
                    <a:lnTo>
                      <a:pt x="735247" y="1148507"/>
                    </a:lnTo>
                    <a:cubicBezTo>
                      <a:pt x="737272" y="1142430"/>
                      <a:pt x="740270" y="1136595"/>
                      <a:pt x="741323" y="1130277"/>
                    </a:cubicBezTo>
                    <a:lnTo>
                      <a:pt x="747400" y="1093816"/>
                    </a:lnTo>
                    <a:cubicBezTo>
                      <a:pt x="763786" y="823439"/>
                      <a:pt x="764689" y="895945"/>
                      <a:pt x="753476" y="565138"/>
                    </a:cubicBezTo>
                    <a:cubicBezTo>
                      <a:pt x="753191" y="556735"/>
                      <a:pt x="740366" y="501707"/>
                      <a:pt x="735247" y="498294"/>
                    </a:cubicBezTo>
                    <a:lnTo>
                      <a:pt x="717018" y="486141"/>
                    </a:lnTo>
                    <a:cubicBezTo>
                      <a:pt x="703741" y="466225"/>
                      <a:pt x="712168" y="467910"/>
                      <a:pt x="698788" y="467910"/>
                    </a:cubicBezTo>
                  </a:path>
                </a:pathLst>
              </a:custGeom>
              <a:noFill/>
              <a:ln w="12700" cap="flat" cmpd="sng">
                <a:solidFill>
                  <a:srgbClr val="000000"/>
                </a:solidFill>
                <a:prstDash val="solid"/>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p>
                <a:endParaRPr lang="en-US"/>
              </a:p>
            </p:txBody>
          </p:sp>
        </p:grpSp>
        <p:grpSp>
          <p:nvGrpSpPr>
            <p:cNvPr id="490" name="Group 489">
              <a:extLst>
                <a:ext uri="{FF2B5EF4-FFF2-40B4-BE49-F238E27FC236}">
                  <a16:creationId xmlns:a16="http://schemas.microsoft.com/office/drawing/2014/main" id="{FFF8BA04-339F-F770-6C2D-A612CCA13C5C}"/>
                </a:ext>
              </a:extLst>
            </p:cNvPr>
            <p:cNvGrpSpPr/>
            <p:nvPr/>
          </p:nvGrpSpPr>
          <p:grpSpPr>
            <a:xfrm>
              <a:off x="35002197" y="27215616"/>
              <a:ext cx="2533442" cy="2343276"/>
              <a:chOff x="5389453" y="1309319"/>
              <a:chExt cx="2303129" cy="2130251"/>
            </a:xfrm>
          </p:grpSpPr>
          <p:sp>
            <p:nvSpPr>
              <p:cNvPr id="506" name="Freeform 207">
                <a:extLst>
                  <a:ext uri="{FF2B5EF4-FFF2-40B4-BE49-F238E27FC236}">
                    <a16:creationId xmlns:a16="http://schemas.microsoft.com/office/drawing/2014/main" id="{EFEE3B01-AB10-AAD6-D0A2-DA4713C68AAA}"/>
                  </a:ext>
                </a:extLst>
              </p:cNvPr>
              <p:cNvSpPr>
                <a:spLocks/>
              </p:cNvSpPr>
              <p:nvPr/>
            </p:nvSpPr>
            <p:spPr bwMode="auto">
              <a:xfrm>
                <a:off x="5988769" y="1332034"/>
                <a:ext cx="447443" cy="738193"/>
              </a:xfrm>
              <a:custGeom>
                <a:avLst/>
                <a:gdLst>
                  <a:gd name="T0" fmla="*/ 416886364 w 328"/>
                  <a:gd name="T1" fmla="*/ 0 h 536"/>
                  <a:gd name="T2" fmla="*/ 406718487 w 328"/>
                  <a:gd name="T3" fmla="*/ 113973469 h 536"/>
                  <a:gd name="T4" fmla="*/ 396550609 w 328"/>
                  <a:gd name="T5" fmla="*/ 238308886 h 536"/>
                  <a:gd name="T6" fmla="*/ 376214854 w 328"/>
                  <a:gd name="T7" fmla="*/ 373006252 h 536"/>
                  <a:gd name="T8" fmla="*/ 335542216 w 328"/>
                  <a:gd name="T9" fmla="*/ 497340532 h 536"/>
                  <a:gd name="T10" fmla="*/ 284702828 w 328"/>
                  <a:gd name="T11" fmla="*/ 600953190 h 536"/>
                  <a:gd name="T12" fmla="*/ 213527685 w 328"/>
                  <a:gd name="T13" fmla="*/ 673482278 h 536"/>
                  <a:gd name="T14" fmla="*/ 172855047 w 328"/>
                  <a:gd name="T15" fmla="*/ 694205037 h 536"/>
                  <a:gd name="T16" fmla="*/ 122015659 w 328"/>
                  <a:gd name="T17" fmla="*/ 694205037 h 536"/>
                  <a:gd name="T18" fmla="*/ 61007266 w 328"/>
                  <a:gd name="T19" fmla="*/ 683844227 h 536"/>
                  <a:gd name="T20" fmla="*/ 0 w 328"/>
                  <a:gd name="T21" fmla="*/ 663121468 h 536"/>
                  <a:gd name="T22" fmla="*/ 416886364 w 328"/>
                  <a:gd name="T23" fmla="*/ 0 h 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28" h="536">
                    <a:moveTo>
                      <a:pt x="328" y="0"/>
                    </a:moveTo>
                    <a:lnTo>
                      <a:pt x="320" y="88"/>
                    </a:lnTo>
                    <a:lnTo>
                      <a:pt x="312" y="184"/>
                    </a:lnTo>
                    <a:lnTo>
                      <a:pt x="296" y="288"/>
                    </a:lnTo>
                    <a:lnTo>
                      <a:pt x="264" y="384"/>
                    </a:lnTo>
                    <a:lnTo>
                      <a:pt x="224" y="464"/>
                    </a:lnTo>
                    <a:lnTo>
                      <a:pt x="168" y="520"/>
                    </a:lnTo>
                    <a:lnTo>
                      <a:pt x="136" y="536"/>
                    </a:lnTo>
                    <a:lnTo>
                      <a:pt x="96" y="536"/>
                    </a:lnTo>
                    <a:lnTo>
                      <a:pt x="48" y="528"/>
                    </a:lnTo>
                    <a:lnTo>
                      <a:pt x="0" y="512"/>
                    </a:lnTo>
                    <a:lnTo>
                      <a:pt x="32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7" name="Freeform 208">
                <a:extLst>
                  <a:ext uri="{FF2B5EF4-FFF2-40B4-BE49-F238E27FC236}">
                    <a16:creationId xmlns:a16="http://schemas.microsoft.com/office/drawing/2014/main" id="{40218278-8B98-F07F-2BC0-2B9924826D66}"/>
                  </a:ext>
                </a:extLst>
              </p:cNvPr>
              <p:cNvSpPr>
                <a:spLocks/>
              </p:cNvSpPr>
              <p:nvPr/>
            </p:nvSpPr>
            <p:spPr bwMode="auto">
              <a:xfrm>
                <a:off x="6543688" y="1309319"/>
                <a:ext cx="552727" cy="717750"/>
              </a:xfrm>
              <a:custGeom>
                <a:avLst/>
                <a:gdLst>
                  <a:gd name="T0" fmla="*/ 0 w 408"/>
                  <a:gd name="T1" fmla="*/ 0 h 520"/>
                  <a:gd name="T2" fmla="*/ 30083270 w 408"/>
                  <a:gd name="T3" fmla="*/ 135295691 h 520"/>
                  <a:gd name="T4" fmla="*/ 50138410 w 408"/>
                  <a:gd name="T5" fmla="*/ 270592522 h 520"/>
                  <a:gd name="T6" fmla="*/ 70194670 w 408"/>
                  <a:gd name="T7" fmla="*/ 385073755 h 520"/>
                  <a:gd name="T8" fmla="*/ 100277940 w 408"/>
                  <a:gd name="T9" fmla="*/ 489147188 h 520"/>
                  <a:gd name="T10" fmla="*/ 150416350 w 408"/>
                  <a:gd name="T11" fmla="*/ 572407303 h 520"/>
                  <a:gd name="T12" fmla="*/ 230639150 w 408"/>
                  <a:gd name="T13" fmla="*/ 624444019 h 520"/>
                  <a:gd name="T14" fmla="*/ 290805690 w 408"/>
                  <a:gd name="T15" fmla="*/ 655666277 h 520"/>
                  <a:gd name="T16" fmla="*/ 350972230 w 408"/>
                  <a:gd name="T17" fmla="*/ 666072936 h 520"/>
                  <a:gd name="T18" fmla="*/ 421166900 w 408"/>
                  <a:gd name="T19" fmla="*/ 676480735 h 520"/>
                  <a:gd name="T20" fmla="*/ 511416710 w 408"/>
                  <a:gd name="T21" fmla="*/ 676480735 h 520"/>
                  <a:gd name="T22" fmla="*/ 0 w 408"/>
                  <a:gd name="T23" fmla="*/ 0 h 5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08" h="520">
                    <a:moveTo>
                      <a:pt x="0" y="0"/>
                    </a:moveTo>
                    <a:lnTo>
                      <a:pt x="24" y="104"/>
                    </a:lnTo>
                    <a:lnTo>
                      <a:pt x="40" y="208"/>
                    </a:lnTo>
                    <a:lnTo>
                      <a:pt x="56" y="296"/>
                    </a:lnTo>
                    <a:lnTo>
                      <a:pt x="80" y="376"/>
                    </a:lnTo>
                    <a:lnTo>
                      <a:pt x="120" y="440"/>
                    </a:lnTo>
                    <a:lnTo>
                      <a:pt x="184" y="480"/>
                    </a:lnTo>
                    <a:lnTo>
                      <a:pt x="232" y="504"/>
                    </a:lnTo>
                    <a:lnTo>
                      <a:pt x="280" y="512"/>
                    </a:lnTo>
                    <a:lnTo>
                      <a:pt x="336" y="520"/>
                    </a:lnTo>
                    <a:lnTo>
                      <a:pt x="408" y="52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8" name="Freeform 209">
                <a:extLst>
                  <a:ext uri="{FF2B5EF4-FFF2-40B4-BE49-F238E27FC236}">
                    <a16:creationId xmlns:a16="http://schemas.microsoft.com/office/drawing/2014/main" id="{AABAF50D-788B-F4EA-1C9F-6692EBC57FB3}"/>
                  </a:ext>
                </a:extLst>
              </p:cNvPr>
              <p:cNvSpPr>
                <a:spLocks/>
              </p:cNvSpPr>
              <p:nvPr/>
            </p:nvSpPr>
            <p:spPr bwMode="auto">
              <a:xfrm>
                <a:off x="5988769" y="1332034"/>
                <a:ext cx="447443" cy="738193"/>
              </a:xfrm>
              <a:custGeom>
                <a:avLst/>
                <a:gdLst>
                  <a:gd name="T0" fmla="*/ 416886364 w 328"/>
                  <a:gd name="T1" fmla="*/ 0 h 536"/>
                  <a:gd name="T2" fmla="*/ 406718487 w 328"/>
                  <a:gd name="T3" fmla="*/ 113973469 h 536"/>
                  <a:gd name="T4" fmla="*/ 406718487 w 328"/>
                  <a:gd name="T5" fmla="*/ 113973469 h 536"/>
                  <a:gd name="T6" fmla="*/ 396550609 w 328"/>
                  <a:gd name="T7" fmla="*/ 238308886 h 536"/>
                  <a:gd name="T8" fmla="*/ 396550609 w 328"/>
                  <a:gd name="T9" fmla="*/ 238308886 h 536"/>
                  <a:gd name="T10" fmla="*/ 376214854 w 328"/>
                  <a:gd name="T11" fmla="*/ 373006252 h 536"/>
                  <a:gd name="T12" fmla="*/ 376214854 w 328"/>
                  <a:gd name="T13" fmla="*/ 373006252 h 536"/>
                  <a:gd name="T14" fmla="*/ 335542216 w 328"/>
                  <a:gd name="T15" fmla="*/ 497340532 h 536"/>
                  <a:gd name="T16" fmla="*/ 335542216 w 328"/>
                  <a:gd name="T17" fmla="*/ 497340532 h 536"/>
                  <a:gd name="T18" fmla="*/ 284702828 w 328"/>
                  <a:gd name="T19" fmla="*/ 600953190 h 536"/>
                  <a:gd name="T20" fmla="*/ 284702828 w 328"/>
                  <a:gd name="T21" fmla="*/ 600953190 h 536"/>
                  <a:gd name="T22" fmla="*/ 213527685 w 328"/>
                  <a:gd name="T23" fmla="*/ 673482278 h 536"/>
                  <a:gd name="T24" fmla="*/ 213527685 w 328"/>
                  <a:gd name="T25" fmla="*/ 673482278 h 536"/>
                  <a:gd name="T26" fmla="*/ 172855047 w 328"/>
                  <a:gd name="T27" fmla="*/ 694205037 h 536"/>
                  <a:gd name="T28" fmla="*/ 172855047 w 328"/>
                  <a:gd name="T29" fmla="*/ 694205037 h 536"/>
                  <a:gd name="T30" fmla="*/ 122015659 w 328"/>
                  <a:gd name="T31" fmla="*/ 694205037 h 536"/>
                  <a:gd name="T32" fmla="*/ 122015659 w 328"/>
                  <a:gd name="T33" fmla="*/ 694205037 h 536"/>
                  <a:gd name="T34" fmla="*/ 61007266 w 328"/>
                  <a:gd name="T35" fmla="*/ 683844227 h 536"/>
                  <a:gd name="T36" fmla="*/ 61007266 w 328"/>
                  <a:gd name="T37" fmla="*/ 683844227 h 536"/>
                  <a:gd name="T38" fmla="*/ 0 w 328"/>
                  <a:gd name="T39" fmla="*/ 663121468 h 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28" h="536">
                    <a:moveTo>
                      <a:pt x="328" y="0"/>
                    </a:moveTo>
                    <a:lnTo>
                      <a:pt x="320" y="88"/>
                    </a:lnTo>
                    <a:lnTo>
                      <a:pt x="312" y="184"/>
                    </a:lnTo>
                    <a:lnTo>
                      <a:pt x="296" y="288"/>
                    </a:lnTo>
                    <a:lnTo>
                      <a:pt x="264" y="384"/>
                    </a:lnTo>
                    <a:lnTo>
                      <a:pt x="224" y="464"/>
                    </a:lnTo>
                    <a:lnTo>
                      <a:pt x="168" y="520"/>
                    </a:lnTo>
                    <a:lnTo>
                      <a:pt x="136" y="536"/>
                    </a:lnTo>
                    <a:lnTo>
                      <a:pt x="96" y="536"/>
                    </a:lnTo>
                    <a:lnTo>
                      <a:pt x="48" y="528"/>
                    </a:lnTo>
                    <a:lnTo>
                      <a:pt x="0" y="512"/>
                    </a:lnTo>
                  </a:path>
                </a:pathLst>
              </a:custGeom>
              <a:solidFill>
                <a:schemeClr val="bg1"/>
              </a:solidFill>
              <a:ln w="12700">
                <a:solidFill>
                  <a:srgbClr val="000000"/>
                </a:solidFill>
                <a:prstDash val="solid"/>
                <a:round/>
                <a:headEnd/>
                <a:tailEnd/>
              </a:ln>
            </p:spPr>
            <p:txBody>
              <a:bodyPr/>
              <a:lstStyle/>
              <a:p>
                <a:endParaRPr lang="en-US"/>
              </a:p>
            </p:txBody>
          </p:sp>
          <p:sp>
            <p:nvSpPr>
              <p:cNvPr id="509" name="Freeform 211">
                <a:extLst>
                  <a:ext uri="{FF2B5EF4-FFF2-40B4-BE49-F238E27FC236}">
                    <a16:creationId xmlns:a16="http://schemas.microsoft.com/office/drawing/2014/main" id="{236101A2-2E79-2ADF-2FF1-955A11DBE3F6}"/>
                  </a:ext>
                </a:extLst>
              </p:cNvPr>
              <p:cNvSpPr>
                <a:spLocks/>
              </p:cNvSpPr>
              <p:nvPr/>
            </p:nvSpPr>
            <p:spPr bwMode="auto">
              <a:xfrm>
                <a:off x="6107208" y="1838546"/>
                <a:ext cx="403577" cy="794976"/>
              </a:xfrm>
              <a:custGeom>
                <a:avLst/>
                <a:gdLst>
                  <a:gd name="T0" fmla="*/ 375816195 w 296"/>
                  <a:gd name="T1" fmla="*/ 0 h 576"/>
                  <a:gd name="T2" fmla="*/ 304715925 w 296"/>
                  <a:gd name="T3" fmla="*/ 104055197 h 576"/>
                  <a:gd name="T4" fmla="*/ 223458796 w 296"/>
                  <a:gd name="T5" fmla="*/ 187300038 h 576"/>
                  <a:gd name="T6" fmla="*/ 142200540 w 296"/>
                  <a:gd name="T7" fmla="*/ 270544880 h 576"/>
                  <a:gd name="T8" fmla="*/ 81257129 w 296"/>
                  <a:gd name="T9" fmla="*/ 374601217 h 576"/>
                  <a:gd name="T10" fmla="*/ 81257129 w 296"/>
                  <a:gd name="T11" fmla="*/ 374601217 h 576"/>
                  <a:gd name="T12" fmla="*/ 40628565 w 296"/>
                  <a:gd name="T13" fmla="*/ 530684012 h 576"/>
                  <a:gd name="T14" fmla="*/ 10156859 w 296"/>
                  <a:gd name="T15" fmla="*/ 697173695 h 576"/>
                  <a:gd name="T16" fmla="*/ 10156859 w 296"/>
                  <a:gd name="T17" fmla="*/ 697173695 h 576"/>
                  <a:gd name="T18" fmla="*/ 10156859 w 296"/>
                  <a:gd name="T19" fmla="*/ 707579443 h 576"/>
                  <a:gd name="T20" fmla="*/ 10156859 w 296"/>
                  <a:gd name="T21" fmla="*/ 728389798 h 576"/>
                  <a:gd name="T22" fmla="*/ 10156859 w 296"/>
                  <a:gd name="T23" fmla="*/ 749201293 h 576"/>
                  <a:gd name="T24" fmla="*/ 0 w 296"/>
                  <a:gd name="T25" fmla="*/ 749201293 h 576"/>
                  <a:gd name="T26" fmla="*/ 375816195 w 296"/>
                  <a:gd name="T27" fmla="*/ 0 h 5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96" h="576">
                    <a:moveTo>
                      <a:pt x="296" y="0"/>
                    </a:moveTo>
                    <a:lnTo>
                      <a:pt x="240" y="80"/>
                    </a:lnTo>
                    <a:lnTo>
                      <a:pt x="176" y="144"/>
                    </a:lnTo>
                    <a:lnTo>
                      <a:pt x="112" y="208"/>
                    </a:lnTo>
                    <a:lnTo>
                      <a:pt x="64" y="288"/>
                    </a:lnTo>
                    <a:lnTo>
                      <a:pt x="32" y="408"/>
                    </a:lnTo>
                    <a:lnTo>
                      <a:pt x="8" y="536"/>
                    </a:lnTo>
                    <a:lnTo>
                      <a:pt x="8" y="544"/>
                    </a:lnTo>
                    <a:lnTo>
                      <a:pt x="8" y="560"/>
                    </a:lnTo>
                    <a:lnTo>
                      <a:pt x="8" y="576"/>
                    </a:lnTo>
                    <a:lnTo>
                      <a:pt x="0" y="576"/>
                    </a:lnTo>
                    <a:lnTo>
                      <a:pt x="296"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0" name="Freeform 212">
                <a:extLst>
                  <a:ext uri="{FF2B5EF4-FFF2-40B4-BE49-F238E27FC236}">
                    <a16:creationId xmlns:a16="http://schemas.microsoft.com/office/drawing/2014/main" id="{33015EEF-EDC4-9610-E68B-D2E9A5DF3B04}"/>
                  </a:ext>
                </a:extLst>
              </p:cNvPr>
              <p:cNvSpPr>
                <a:spLocks/>
              </p:cNvSpPr>
              <p:nvPr/>
            </p:nvSpPr>
            <p:spPr bwMode="auto">
              <a:xfrm>
                <a:off x="6510785" y="1838546"/>
                <a:ext cx="368483" cy="717750"/>
              </a:xfrm>
              <a:custGeom>
                <a:avLst/>
                <a:gdLst>
                  <a:gd name="T0" fmla="*/ 0 w 272"/>
                  <a:gd name="T1" fmla="*/ 0 h 520"/>
                  <a:gd name="T2" fmla="*/ 20055052 w 272"/>
                  <a:gd name="T3" fmla="*/ 41630057 h 520"/>
                  <a:gd name="T4" fmla="*/ 50138191 w 272"/>
                  <a:gd name="T5" fmla="*/ 93666774 h 520"/>
                  <a:gd name="T6" fmla="*/ 70194363 w 272"/>
                  <a:gd name="T7" fmla="*/ 145703490 h 520"/>
                  <a:gd name="T8" fmla="*/ 100276381 w 272"/>
                  <a:gd name="T9" fmla="*/ 187333548 h 520"/>
                  <a:gd name="T10" fmla="*/ 100276381 w 272"/>
                  <a:gd name="T11" fmla="*/ 187333548 h 520"/>
                  <a:gd name="T12" fmla="*/ 140387606 w 272"/>
                  <a:gd name="T13" fmla="*/ 208148006 h 520"/>
                  <a:gd name="T14" fmla="*/ 180498830 w 272"/>
                  <a:gd name="T15" fmla="*/ 218555806 h 520"/>
                  <a:gd name="T16" fmla="*/ 220608935 w 272"/>
                  <a:gd name="T17" fmla="*/ 228962465 h 520"/>
                  <a:gd name="T18" fmla="*/ 250692073 w 272"/>
                  <a:gd name="T19" fmla="*/ 249778064 h 520"/>
                  <a:gd name="T20" fmla="*/ 250692073 w 272"/>
                  <a:gd name="T21" fmla="*/ 249778064 h 520"/>
                  <a:gd name="T22" fmla="*/ 270747125 w 272"/>
                  <a:gd name="T23" fmla="*/ 301814780 h 520"/>
                  <a:gd name="T24" fmla="*/ 270747125 w 272"/>
                  <a:gd name="T25" fmla="*/ 374665955 h 520"/>
                  <a:gd name="T26" fmla="*/ 270747125 w 272"/>
                  <a:gd name="T27" fmla="*/ 447518271 h 520"/>
                  <a:gd name="T28" fmla="*/ 270747125 w 272"/>
                  <a:gd name="T29" fmla="*/ 509962787 h 520"/>
                  <a:gd name="T30" fmla="*/ 270747125 w 272"/>
                  <a:gd name="T31" fmla="*/ 509962787 h 520"/>
                  <a:gd name="T32" fmla="*/ 280775211 w 272"/>
                  <a:gd name="T33" fmla="*/ 551591703 h 520"/>
                  <a:gd name="T34" fmla="*/ 300830264 w 272"/>
                  <a:gd name="T35" fmla="*/ 593221761 h 520"/>
                  <a:gd name="T36" fmla="*/ 320886435 w 272"/>
                  <a:gd name="T37" fmla="*/ 634850678 h 520"/>
                  <a:gd name="T38" fmla="*/ 340941488 w 272"/>
                  <a:gd name="T39" fmla="*/ 676480735 h 520"/>
                  <a:gd name="T40" fmla="*/ 0 w 272"/>
                  <a:gd name="T41" fmla="*/ 0 h 52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72" h="520">
                    <a:moveTo>
                      <a:pt x="0" y="0"/>
                    </a:moveTo>
                    <a:lnTo>
                      <a:pt x="16" y="32"/>
                    </a:lnTo>
                    <a:lnTo>
                      <a:pt x="40" y="72"/>
                    </a:lnTo>
                    <a:lnTo>
                      <a:pt x="56" y="112"/>
                    </a:lnTo>
                    <a:lnTo>
                      <a:pt x="80" y="144"/>
                    </a:lnTo>
                    <a:lnTo>
                      <a:pt x="112" y="160"/>
                    </a:lnTo>
                    <a:lnTo>
                      <a:pt x="144" y="168"/>
                    </a:lnTo>
                    <a:lnTo>
                      <a:pt x="176" y="176"/>
                    </a:lnTo>
                    <a:lnTo>
                      <a:pt x="200" y="192"/>
                    </a:lnTo>
                    <a:lnTo>
                      <a:pt x="216" y="232"/>
                    </a:lnTo>
                    <a:lnTo>
                      <a:pt x="216" y="288"/>
                    </a:lnTo>
                    <a:lnTo>
                      <a:pt x="216" y="344"/>
                    </a:lnTo>
                    <a:lnTo>
                      <a:pt x="216" y="392"/>
                    </a:lnTo>
                    <a:lnTo>
                      <a:pt x="224" y="424"/>
                    </a:lnTo>
                    <a:lnTo>
                      <a:pt x="240" y="456"/>
                    </a:lnTo>
                    <a:lnTo>
                      <a:pt x="256" y="488"/>
                    </a:lnTo>
                    <a:lnTo>
                      <a:pt x="272" y="52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1" name="Freeform 213">
                <a:extLst>
                  <a:ext uri="{FF2B5EF4-FFF2-40B4-BE49-F238E27FC236}">
                    <a16:creationId xmlns:a16="http://schemas.microsoft.com/office/drawing/2014/main" id="{B07DA9AF-76E3-C097-F4AC-9159D5E177C2}"/>
                  </a:ext>
                </a:extLst>
              </p:cNvPr>
              <p:cNvSpPr>
                <a:spLocks/>
              </p:cNvSpPr>
              <p:nvPr/>
            </p:nvSpPr>
            <p:spPr bwMode="auto">
              <a:xfrm>
                <a:off x="6107208" y="1838546"/>
                <a:ext cx="403577" cy="794976"/>
              </a:xfrm>
              <a:custGeom>
                <a:avLst/>
                <a:gdLst>
                  <a:gd name="T0" fmla="*/ 375816195 w 296"/>
                  <a:gd name="T1" fmla="*/ 0 h 576"/>
                  <a:gd name="T2" fmla="*/ 304715925 w 296"/>
                  <a:gd name="T3" fmla="*/ 104055197 h 576"/>
                  <a:gd name="T4" fmla="*/ 304715925 w 296"/>
                  <a:gd name="T5" fmla="*/ 104055197 h 576"/>
                  <a:gd name="T6" fmla="*/ 223458796 w 296"/>
                  <a:gd name="T7" fmla="*/ 187300038 h 576"/>
                  <a:gd name="T8" fmla="*/ 223458796 w 296"/>
                  <a:gd name="T9" fmla="*/ 187300038 h 576"/>
                  <a:gd name="T10" fmla="*/ 142200540 w 296"/>
                  <a:gd name="T11" fmla="*/ 270544880 h 576"/>
                  <a:gd name="T12" fmla="*/ 142200540 w 296"/>
                  <a:gd name="T13" fmla="*/ 270544880 h 576"/>
                  <a:gd name="T14" fmla="*/ 81257129 w 296"/>
                  <a:gd name="T15" fmla="*/ 374601217 h 576"/>
                  <a:gd name="T16" fmla="*/ 81257129 w 296"/>
                  <a:gd name="T17" fmla="*/ 374601217 h 576"/>
                  <a:gd name="T18" fmla="*/ 81257129 w 296"/>
                  <a:gd name="T19" fmla="*/ 374601217 h 576"/>
                  <a:gd name="T20" fmla="*/ 81257129 w 296"/>
                  <a:gd name="T21" fmla="*/ 374601217 h 576"/>
                  <a:gd name="T22" fmla="*/ 40628565 w 296"/>
                  <a:gd name="T23" fmla="*/ 530684012 h 576"/>
                  <a:gd name="T24" fmla="*/ 40628565 w 296"/>
                  <a:gd name="T25" fmla="*/ 530684012 h 576"/>
                  <a:gd name="T26" fmla="*/ 10156859 w 296"/>
                  <a:gd name="T27" fmla="*/ 697173695 h 576"/>
                  <a:gd name="T28" fmla="*/ 10156859 w 296"/>
                  <a:gd name="T29" fmla="*/ 697173695 h 576"/>
                  <a:gd name="T30" fmla="*/ 10156859 w 296"/>
                  <a:gd name="T31" fmla="*/ 697173695 h 576"/>
                  <a:gd name="T32" fmla="*/ 10156859 w 296"/>
                  <a:gd name="T33" fmla="*/ 697173695 h 576"/>
                  <a:gd name="T34" fmla="*/ 10156859 w 296"/>
                  <a:gd name="T35" fmla="*/ 707579443 h 576"/>
                  <a:gd name="T36" fmla="*/ 10156859 w 296"/>
                  <a:gd name="T37" fmla="*/ 707579443 h 576"/>
                  <a:gd name="T38" fmla="*/ 10156859 w 296"/>
                  <a:gd name="T39" fmla="*/ 728389798 h 576"/>
                  <a:gd name="T40" fmla="*/ 10156859 w 296"/>
                  <a:gd name="T41" fmla="*/ 728389798 h 576"/>
                  <a:gd name="T42" fmla="*/ 10156859 w 296"/>
                  <a:gd name="T43" fmla="*/ 749201293 h 576"/>
                  <a:gd name="T44" fmla="*/ 10156859 w 296"/>
                  <a:gd name="T45" fmla="*/ 749201293 h 576"/>
                  <a:gd name="T46" fmla="*/ 0 w 296"/>
                  <a:gd name="T47" fmla="*/ 749201293 h 5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296" h="576">
                    <a:moveTo>
                      <a:pt x="296" y="0"/>
                    </a:moveTo>
                    <a:lnTo>
                      <a:pt x="240" y="80"/>
                    </a:lnTo>
                    <a:lnTo>
                      <a:pt x="176" y="144"/>
                    </a:lnTo>
                    <a:lnTo>
                      <a:pt x="112" y="208"/>
                    </a:lnTo>
                    <a:lnTo>
                      <a:pt x="64" y="288"/>
                    </a:lnTo>
                    <a:lnTo>
                      <a:pt x="32" y="408"/>
                    </a:lnTo>
                    <a:lnTo>
                      <a:pt x="8" y="536"/>
                    </a:lnTo>
                    <a:lnTo>
                      <a:pt x="8" y="544"/>
                    </a:lnTo>
                    <a:lnTo>
                      <a:pt x="8" y="560"/>
                    </a:lnTo>
                    <a:lnTo>
                      <a:pt x="8" y="576"/>
                    </a:lnTo>
                    <a:lnTo>
                      <a:pt x="0" y="576"/>
                    </a:lnTo>
                  </a:path>
                </a:pathLst>
              </a:custGeom>
              <a:solidFill>
                <a:schemeClr val="bg1"/>
              </a:solidFill>
              <a:ln w="12700">
                <a:solidFill>
                  <a:srgbClr val="000000"/>
                </a:solidFill>
                <a:prstDash val="solid"/>
                <a:round/>
                <a:headEnd/>
                <a:tailEnd/>
              </a:ln>
            </p:spPr>
            <p:txBody>
              <a:bodyPr/>
              <a:lstStyle/>
              <a:p>
                <a:endParaRPr lang="en-US"/>
              </a:p>
            </p:txBody>
          </p:sp>
          <p:sp>
            <p:nvSpPr>
              <p:cNvPr id="832" name="Freeform 214">
                <a:extLst>
                  <a:ext uri="{FF2B5EF4-FFF2-40B4-BE49-F238E27FC236}">
                    <a16:creationId xmlns:a16="http://schemas.microsoft.com/office/drawing/2014/main" id="{5BA88F25-A0B2-5884-6CBC-44053DB2FB43}"/>
                  </a:ext>
                </a:extLst>
              </p:cNvPr>
              <p:cNvSpPr>
                <a:spLocks/>
              </p:cNvSpPr>
              <p:nvPr/>
            </p:nvSpPr>
            <p:spPr bwMode="auto">
              <a:xfrm>
                <a:off x="6510785" y="1838546"/>
                <a:ext cx="368483" cy="717750"/>
              </a:xfrm>
              <a:custGeom>
                <a:avLst/>
                <a:gdLst>
                  <a:gd name="T0" fmla="*/ 0 w 272"/>
                  <a:gd name="T1" fmla="*/ 0 h 520"/>
                  <a:gd name="T2" fmla="*/ 20055052 w 272"/>
                  <a:gd name="T3" fmla="*/ 41630057 h 520"/>
                  <a:gd name="T4" fmla="*/ 20055052 w 272"/>
                  <a:gd name="T5" fmla="*/ 41630057 h 520"/>
                  <a:gd name="T6" fmla="*/ 50138191 w 272"/>
                  <a:gd name="T7" fmla="*/ 93666774 h 520"/>
                  <a:gd name="T8" fmla="*/ 50138191 w 272"/>
                  <a:gd name="T9" fmla="*/ 93666774 h 520"/>
                  <a:gd name="T10" fmla="*/ 70194363 w 272"/>
                  <a:gd name="T11" fmla="*/ 145703490 h 520"/>
                  <a:gd name="T12" fmla="*/ 70194363 w 272"/>
                  <a:gd name="T13" fmla="*/ 145703490 h 520"/>
                  <a:gd name="T14" fmla="*/ 100276381 w 272"/>
                  <a:gd name="T15" fmla="*/ 187333548 h 520"/>
                  <a:gd name="T16" fmla="*/ 100276381 w 272"/>
                  <a:gd name="T17" fmla="*/ 187333548 h 520"/>
                  <a:gd name="T18" fmla="*/ 100276381 w 272"/>
                  <a:gd name="T19" fmla="*/ 187333548 h 520"/>
                  <a:gd name="T20" fmla="*/ 100276381 w 272"/>
                  <a:gd name="T21" fmla="*/ 187333548 h 520"/>
                  <a:gd name="T22" fmla="*/ 140387606 w 272"/>
                  <a:gd name="T23" fmla="*/ 208148006 h 520"/>
                  <a:gd name="T24" fmla="*/ 140387606 w 272"/>
                  <a:gd name="T25" fmla="*/ 208148006 h 520"/>
                  <a:gd name="T26" fmla="*/ 180498830 w 272"/>
                  <a:gd name="T27" fmla="*/ 218555806 h 520"/>
                  <a:gd name="T28" fmla="*/ 180498830 w 272"/>
                  <a:gd name="T29" fmla="*/ 218555806 h 520"/>
                  <a:gd name="T30" fmla="*/ 220608935 w 272"/>
                  <a:gd name="T31" fmla="*/ 228962465 h 520"/>
                  <a:gd name="T32" fmla="*/ 220608935 w 272"/>
                  <a:gd name="T33" fmla="*/ 228962465 h 520"/>
                  <a:gd name="T34" fmla="*/ 250692073 w 272"/>
                  <a:gd name="T35" fmla="*/ 249778064 h 520"/>
                  <a:gd name="T36" fmla="*/ 250692073 w 272"/>
                  <a:gd name="T37" fmla="*/ 249778064 h 520"/>
                  <a:gd name="T38" fmla="*/ 250692073 w 272"/>
                  <a:gd name="T39" fmla="*/ 249778064 h 520"/>
                  <a:gd name="T40" fmla="*/ 250692073 w 272"/>
                  <a:gd name="T41" fmla="*/ 249778064 h 520"/>
                  <a:gd name="T42" fmla="*/ 270747125 w 272"/>
                  <a:gd name="T43" fmla="*/ 301814780 h 520"/>
                  <a:gd name="T44" fmla="*/ 270747125 w 272"/>
                  <a:gd name="T45" fmla="*/ 301814780 h 520"/>
                  <a:gd name="T46" fmla="*/ 270747125 w 272"/>
                  <a:gd name="T47" fmla="*/ 374665955 h 520"/>
                  <a:gd name="T48" fmla="*/ 270747125 w 272"/>
                  <a:gd name="T49" fmla="*/ 374665955 h 520"/>
                  <a:gd name="T50" fmla="*/ 270747125 w 272"/>
                  <a:gd name="T51" fmla="*/ 447518271 h 520"/>
                  <a:gd name="T52" fmla="*/ 270747125 w 272"/>
                  <a:gd name="T53" fmla="*/ 447518271 h 520"/>
                  <a:gd name="T54" fmla="*/ 270747125 w 272"/>
                  <a:gd name="T55" fmla="*/ 509962787 h 520"/>
                  <a:gd name="T56" fmla="*/ 270747125 w 272"/>
                  <a:gd name="T57" fmla="*/ 509962787 h 520"/>
                  <a:gd name="T58" fmla="*/ 270747125 w 272"/>
                  <a:gd name="T59" fmla="*/ 509962787 h 520"/>
                  <a:gd name="T60" fmla="*/ 270747125 w 272"/>
                  <a:gd name="T61" fmla="*/ 509962787 h 520"/>
                  <a:gd name="T62" fmla="*/ 280775211 w 272"/>
                  <a:gd name="T63" fmla="*/ 551591703 h 520"/>
                  <a:gd name="T64" fmla="*/ 280775211 w 272"/>
                  <a:gd name="T65" fmla="*/ 551591703 h 520"/>
                  <a:gd name="T66" fmla="*/ 300830264 w 272"/>
                  <a:gd name="T67" fmla="*/ 593221761 h 520"/>
                  <a:gd name="T68" fmla="*/ 300830264 w 272"/>
                  <a:gd name="T69" fmla="*/ 593221761 h 520"/>
                  <a:gd name="T70" fmla="*/ 320886435 w 272"/>
                  <a:gd name="T71" fmla="*/ 634850678 h 520"/>
                  <a:gd name="T72" fmla="*/ 320886435 w 272"/>
                  <a:gd name="T73" fmla="*/ 634850678 h 520"/>
                  <a:gd name="T74" fmla="*/ 340941488 w 272"/>
                  <a:gd name="T75" fmla="*/ 676480735 h 52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72" h="520">
                    <a:moveTo>
                      <a:pt x="0" y="0"/>
                    </a:moveTo>
                    <a:lnTo>
                      <a:pt x="16" y="32"/>
                    </a:lnTo>
                    <a:lnTo>
                      <a:pt x="40" y="72"/>
                    </a:lnTo>
                    <a:lnTo>
                      <a:pt x="56" y="112"/>
                    </a:lnTo>
                    <a:lnTo>
                      <a:pt x="80" y="144"/>
                    </a:lnTo>
                    <a:lnTo>
                      <a:pt x="112" y="160"/>
                    </a:lnTo>
                    <a:lnTo>
                      <a:pt x="144" y="168"/>
                    </a:lnTo>
                    <a:lnTo>
                      <a:pt x="176" y="176"/>
                    </a:lnTo>
                    <a:lnTo>
                      <a:pt x="200" y="192"/>
                    </a:lnTo>
                    <a:lnTo>
                      <a:pt x="216" y="232"/>
                    </a:lnTo>
                    <a:lnTo>
                      <a:pt x="216" y="288"/>
                    </a:lnTo>
                    <a:lnTo>
                      <a:pt x="216" y="344"/>
                    </a:lnTo>
                    <a:lnTo>
                      <a:pt x="216" y="392"/>
                    </a:lnTo>
                    <a:lnTo>
                      <a:pt x="224" y="424"/>
                    </a:lnTo>
                    <a:lnTo>
                      <a:pt x="240" y="456"/>
                    </a:lnTo>
                    <a:lnTo>
                      <a:pt x="256" y="488"/>
                    </a:lnTo>
                    <a:lnTo>
                      <a:pt x="272" y="520"/>
                    </a:lnTo>
                  </a:path>
                </a:pathLst>
              </a:custGeom>
              <a:solidFill>
                <a:schemeClr val="bg1"/>
              </a:solidFill>
              <a:ln w="12700">
                <a:solidFill>
                  <a:srgbClr val="000000"/>
                </a:solidFill>
                <a:prstDash val="solid"/>
                <a:round/>
                <a:headEnd/>
                <a:tailEnd/>
              </a:ln>
            </p:spPr>
            <p:txBody>
              <a:bodyPr/>
              <a:lstStyle/>
              <a:p>
                <a:endParaRPr lang="en-US"/>
              </a:p>
            </p:txBody>
          </p:sp>
          <p:sp>
            <p:nvSpPr>
              <p:cNvPr id="833" name="Freeform 832">
                <a:extLst>
                  <a:ext uri="{FF2B5EF4-FFF2-40B4-BE49-F238E27FC236}">
                    <a16:creationId xmlns:a16="http://schemas.microsoft.com/office/drawing/2014/main" id="{6765AFC4-9B12-2B6E-7BD6-AF8E1943108D}"/>
                  </a:ext>
                </a:extLst>
              </p:cNvPr>
              <p:cNvSpPr>
                <a:spLocks/>
              </p:cNvSpPr>
              <p:nvPr/>
            </p:nvSpPr>
            <p:spPr bwMode="auto">
              <a:xfrm>
                <a:off x="6605367" y="1324686"/>
                <a:ext cx="474455" cy="681911"/>
              </a:xfrm>
              <a:custGeom>
                <a:avLst/>
                <a:gdLst>
                  <a:gd name="T0" fmla="*/ 0 w 783839"/>
                  <a:gd name="T1" fmla="*/ 0 h 1102439"/>
                  <a:gd name="T2" fmla="*/ 4963 w 783839"/>
                  <a:gd name="T3" fmla="*/ 25356 h 1102439"/>
                  <a:gd name="T4" fmla="*/ 9926 w 783839"/>
                  <a:gd name="T5" fmla="*/ 40570 h 1102439"/>
                  <a:gd name="T6" fmla="*/ 14889 w 783839"/>
                  <a:gd name="T7" fmla="*/ 86211 h 1102439"/>
                  <a:gd name="T8" fmla="*/ 14889 w 783839"/>
                  <a:gd name="T9" fmla="*/ 197777 h 1102439"/>
                  <a:gd name="T10" fmla="*/ 24814 w 783839"/>
                  <a:gd name="T11" fmla="*/ 228205 h 1102439"/>
                  <a:gd name="T12" fmla="*/ 39703 w 783839"/>
                  <a:gd name="T13" fmla="*/ 360056 h 1102439"/>
                  <a:gd name="T14" fmla="*/ 49629 w 783839"/>
                  <a:gd name="T15" fmla="*/ 390483 h 1102439"/>
                  <a:gd name="T16" fmla="*/ 54592 w 783839"/>
                  <a:gd name="T17" fmla="*/ 405697 h 1102439"/>
                  <a:gd name="T18" fmla="*/ 94296 w 783839"/>
                  <a:gd name="T19" fmla="*/ 441195 h 1102439"/>
                  <a:gd name="T20" fmla="*/ 109184 w 783839"/>
                  <a:gd name="T21" fmla="*/ 446267 h 1102439"/>
                  <a:gd name="T22" fmla="*/ 138962 w 783839"/>
                  <a:gd name="T23" fmla="*/ 461480 h 1102439"/>
                  <a:gd name="T24" fmla="*/ 148887 w 783839"/>
                  <a:gd name="T25" fmla="*/ 471623 h 1102439"/>
                  <a:gd name="T26" fmla="*/ 178665 w 783839"/>
                  <a:gd name="T27" fmla="*/ 481765 h 1102439"/>
                  <a:gd name="T28" fmla="*/ 188591 w 783839"/>
                  <a:gd name="T29" fmla="*/ 491907 h 1102439"/>
                  <a:gd name="T30" fmla="*/ 218369 w 783839"/>
                  <a:gd name="T31" fmla="*/ 502049 h 1102439"/>
                  <a:gd name="T32" fmla="*/ 233257 w 783839"/>
                  <a:gd name="T33" fmla="*/ 507121 h 1102439"/>
                  <a:gd name="T34" fmla="*/ 263035 w 783839"/>
                  <a:gd name="T35" fmla="*/ 522335 h 1102439"/>
                  <a:gd name="T36" fmla="*/ 307701 w 783839"/>
                  <a:gd name="T37" fmla="*/ 542619 h 1102439"/>
                  <a:gd name="T38" fmla="*/ 337479 w 783839"/>
                  <a:gd name="T39" fmla="*/ 552761 h 1102439"/>
                  <a:gd name="T40" fmla="*/ 392071 w 783839"/>
                  <a:gd name="T41" fmla="*/ 547691 h 110243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783839" h="1102439">
                    <a:moveTo>
                      <a:pt x="0" y="0"/>
                    </a:moveTo>
                    <a:cubicBezTo>
                      <a:pt x="3307" y="16536"/>
                      <a:pt x="5831" y="33248"/>
                      <a:pt x="9921" y="49608"/>
                    </a:cubicBezTo>
                    <a:cubicBezTo>
                      <a:pt x="12457" y="59754"/>
                      <a:pt x="18123" y="69057"/>
                      <a:pt x="19842" y="79373"/>
                    </a:cubicBezTo>
                    <a:cubicBezTo>
                      <a:pt x="24765" y="108914"/>
                      <a:pt x="26456" y="138903"/>
                      <a:pt x="29763" y="168668"/>
                    </a:cubicBezTo>
                    <a:cubicBezTo>
                      <a:pt x="21561" y="267103"/>
                      <a:pt x="12142" y="292957"/>
                      <a:pt x="29763" y="386943"/>
                    </a:cubicBezTo>
                    <a:cubicBezTo>
                      <a:pt x="33617" y="407501"/>
                      <a:pt x="49605" y="446473"/>
                      <a:pt x="49605" y="446473"/>
                    </a:cubicBezTo>
                    <a:cubicBezTo>
                      <a:pt x="56040" y="562297"/>
                      <a:pt x="47355" y="608384"/>
                      <a:pt x="79369" y="704434"/>
                    </a:cubicBezTo>
                    <a:lnTo>
                      <a:pt x="99211" y="763964"/>
                    </a:lnTo>
                    <a:cubicBezTo>
                      <a:pt x="102518" y="773886"/>
                      <a:pt x="101737" y="786334"/>
                      <a:pt x="109132" y="793729"/>
                    </a:cubicBezTo>
                    <a:cubicBezTo>
                      <a:pt x="134996" y="819594"/>
                      <a:pt x="155686" y="846771"/>
                      <a:pt x="188502" y="863180"/>
                    </a:cubicBezTo>
                    <a:cubicBezTo>
                      <a:pt x="197856" y="867857"/>
                      <a:pt x="208911" y="868425"/>
                      <a:pt x="218265" y="873102"/>
                    </a:cubicBezTo>
                    <a:cubicBezTo>
                      <a:pt x="295186" y="911565"/>
                      <a:pt x="202990" y="877932"/>
                      <a:pt x="277792" y="902866"/>
                    </a:cubicBezTo>
                    <a:cubicBezTo>
                      <a:pt x="284406" y="909481"/>
                      <a:pt x="289268" y="918527"/>
                      <a:pt x="297634" y="922710"/>
                    </a:cubicBezTo>
                    <a:cubicBezTo>
                      <a:pt x="316341" y="932064"/>
                      <a:pt x="357161" y="942553"/>
                      <a:pt x="357161" y="942553"/>
                    </a:cubicBezTo>
                    <a:cubicBezTo>
                      <a:pt x="363775" y="949167"/>
                      <a:pt x="368637" y="958213"/>
                      <a:pt x="377004" y="962396"/>
                    </a:cubicBezTo>
                    <a:cubicBezTo>
                      <a:pt x="395711" y="971750"/>
                      <a:pt x="416689" y="975625"/>
                      <a:pt x="436531" y="982239"/>
                    </a:cubicBezTo>
                    <a:cubicBezTo>
                      <a:pt x="446452" y="985546"/>
                      <a:pt x="457593" y="986360"/>
                      <a:pt x="466294" y="992161"/>
                    </a:cubicBezTo>
                    <a:cubicBezTo>
                      <a:pt x="551589" y="1049027"/>
                      <a:pt x="443671" y="980849"/>
                      <a:pt x="525821" y="1021926"/>
                    </a:cubicBezTo>
                    <a:cubicBezTo>
                      <a:pt x="620153" y="1069094"/>
                      <a:pt x="461537" y="1010418"/>
                      <a:pt x="615111" y="1061612"/>
                    </a:cubicBezTo>
                    <a:lnTo>
                      <a:pt x="674638" y="1081455"/>
                    </a:lnTo>
                    <a:cubicBezTo>
                      <a:pt x="790358" y="1091976"/>
                      <a:pt x="783771" y="1127905"/>
                      <a:pt x="783771" y="1071534"/>
                    </a:cubicBezTo>
                  </a:path>
                </a:pathLst>
              </a:custGeom>
              <a:noFill/>
              <a:ln w="12700" cap="flat" cmpd="sng">
                <a:solidFill>
                  <a:schemeClr val="tx1"/>
                </a:solidFill>
                <a:prstDash val="solid"/>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p>
                <a:endParaRPr lang="en-US"/>
              </a:p>
            </p:txBody>
          </p:sp>
          <p:sp>
            <p:nvSpPr>
              <p:cNvPr id="834" name="Freeform 833">
                <a:extLst>
                  <a:ext uri="{FF2B5EF4-FFF2-40B4-BE49-F238E27FC236}">
                    <a16:creationId xmlns:a16="http://schemas.microsoft.com/office/drawing/2014/main" id="{8D9F86AB-0481-0834-7D45-C75D81CF3C59}"/>
                  </a:ext>
                </a:extLst>
              </p:cNvPr>
              <p:cNvSpPr>
                <a:spLocks/>
              </p:cNvSpPr>
              <p:nvPr/>
            </p:nvSpPr>
            <p:spPr bwMode="auto">
              <a:xfrm>
                <a:off x="6620734" y="1449544"/>
                <a:ext cx="1071848" cy="1990026"/>
              </a:xfrm>
              <a:custGeom>
                <a:avLst/>
                <a:gdLst/>
                <a:ahLst/>
                <a:cxnLst/>
                <a:rect l="0" t="0" r="r" b="b"/>
                <a:pathLst>
                  <a:path w="771706" h="1519189">
                    <a:moveTo>
                      <a:pt x="6077" y="97228"/>
                    </a:moveTo>
                    <a:cubicBezTo>
                      <a:pt x="23489" y="75461"/>
                      <a:pt x="26042" y="65976"/>
                      <a:pt x="48612" y="54690"/>
                    </a:cubicBezTo>
                    <a:cubicBezTo>
                      <a:pt x="54341" y="51825"/>
                      <a:pt x="60765" y="50639"/>
                      <a:pt x="66841" y="48614"/>
                    </a:cubicBezTo>
                    <a:cubicBezTo>
                      <a:pt x="70892" y="42537"/>
                      <a:pt x="73830" y="35547"/>
                      <a:pt x="78994" y="30383"/>
                    </a:cubicBezTo>
                    <a:cubicBezTo>
                      <a:pt x="93436" y="15940"/>
                      <a:pt x="115635" y="12092"/>
                      <a:pt x="133682" y="6076"/>
                    </a:cubicBezTo>
                    <a:lnTo>
                      <a:pt x="151911" y="0"/>
                    </a:lnTo>
                    <a:cubicBezTo>
                      <a:pt x="194141" y="4223"/>
                      <a:pt x="203941" y="2240"/>
                      <a:pt x="236981" y="12153"/>
                    </a:cubicBezTo>
                    <a:cubicBezTo>
                      <a:pt x="249251" y="15834"/>
                      <a:pt x="262780" y="17201"/>
                      <a:pt x="273439" y="24307"/>
                    </a:cubicBezTo>
                    <a:lnTo>
                      <a:pt x="309898" y="48614"/>
                    </a:lnTo>
                    <a:cubicBezTo>
                      <a:pt x="315974" y="52665"/>
                      <a:pt x="322963" y="55603"/>
                      <a:pt x="328127" y="60767"/>
                    </a:cubicBezTo>
                    <a:cubicBezTo>
                      <a:pt x="356685" y="89326"/>
                      <a:pt x="341589" y="71846"/>
                      <a:pt x="370662" y="115458"/>
                    </a:cubicBezTo>
                    <a:lnTo>
                      <a:pt x="382815" y="133688"/>
                    </a:lnTo>
                    <a:cubicBezTo>
                      <a:pt x="386866" y="139765"/>
                      <a:pt x="389804" y="146754"/>
                      <a:pt x="394968" y="151918"/>
                    </a:cubicBezTo>
                    <a:cubicBezTo>
                      <a:pt x="418361" y="175313"/>
                      <a:pt x="408430" y="162999"/>
                      <a:pt x="425350" y="188379"/>
                    </a:cubicBezTo>
                    <a:cubicBezTo>
                      <a:pt x="436044" y="220466"/>
                      <a:pt x="427873" y="201280"/>
                      <a:pt x="455732" y="243070"/>
                    </a:cubicBezTo>
                    <a:lnTo>
                      <a:pt x="467885" y="261300"/>
                    </a:lnTo>
                    <a:cubicBezTo>
                      <a:pt x="478579" y="293387"/>
                      <a:pt x="470408" y="274201"/>
                      <a:pt x="498267" y="315991"/>
                    </a:cubicBezTo>
                    <a:lnTo>
                      <a:pt x="510420" y="334221"/>
                    </a:lnTo>
                    <a:cubicBezTo>
                      <a:pt x="512445" y="340298"/>
                      <a:pt x="513385" y="346852"/>
                      <a:pt x="516496" y="352451"/>
                    </a:cubicBezTo>
                    <a:cubicBezTo>
                      <a:pt x="523589" y="365220"/>
                      <a:pt x="540802" y="388912"/>
                      <a:pt x="540802" y="388912"/>
                    </a:cubicBezTo>
                    <a:lnTo>
                      <a:pt x="552955" y="425372"/>
                    </a:lnTo>
                    <a:cubicBezTo>
                      <a:pt x="554980" y="431449"/>
                      <a:pt x="555478" y="438273"/>
                      <a:pt x="559031" y="443603"/>
                    </a:cubicBezTo>
                    <a:lnTo>
                      <a:pt x="571184" y="461833"/>
                    </a:lnTo>
                    <a:lnTo>
                      <a:pt x="589413" y="516524"/>
                    </a:lnTo>
                    <a:cubicBezTo>
                      <a:pt x="591439" y="522601"/>
                      <a:pt x="591937" y="529424"/>
                      <a:pt x="595490" y="534754"/>
                    </a:cubicBezTo>
                    <a:lnTo>
                      <a:pt x="607643" y="552984"/>
                    </a:lnTo>
                    <a:lnTo>
                      <a:pt x="668407" y="735287"/>
                    </a:lnTo>
                    <a:lnTo>
                      <a:pt x="686636" y="789978"/>
                    </a:lnTo>
                    <a:lnTo>
                      <a:pt x="692712" y="808208"/>
                    </a:lnTo>
                    <a:cubicBezTo>
                      <a:pt x="694738" y="814285"/>
                      <a:pt x="697236" y="820224"/>
                      <a:pt x="698789" y="826438"/>
                    </a:cubicBezTo>
                    <a:cubicBezTo>
                      <a:pt x="702840" y="842643"/>
                      <a:pt x="708196" y="858576"/>
                      <a:pt x="710942" y="875052"/>
                    </a:cubicBezTo>
                    <a:cubicBezTo>
                      <a:pt x="712967" y="887206"/>
                      <a:pt x="714030" y="899560"/>
                      <a:pt x="717018" y="911513"/>
                    </a:cubicBezTo>
                    <a:cubicBezTo>
                      <a:pt x="720125" y="923942"/>
                      <a:pt x="726064" y="935545"/>
                      <a:pt x="729171" y="947974"/>
                    </a:cubicBezTo>
                    <a:cubicBezTo>
                      <a:pt x="744312" y="1008541"/>
                      <a:pt x="738578" y="980112"/>
                      <a:pt x="747400" y="1033048"/>
                    </a:cubicBezTo>
                    <a:cubicBezTo>
                      <a:pt x="748580" y="1050161"/>
                      <a:pt x="758977" y="1219573"/>
                      <a:pt x="765629" y="1276118"/>
                    </a:cubicBezTo>
                    <a:cubicBezTo>
                      <a:pt x="767069" y="1288355"/>
                      <a:pt x="769680" y="1300425"/>
                      <a:pt x="771706" y="1312579"/>
                    </a:cubicBezTo>
                    <a:cubicBezTo>
                      <a:pt x="769680" y="1363219"/>
                      <a:pt x="769240" y="1413947"/>
                      <a:pt x="765629" y="1464498"/>
                    </a:cubicBezTo>
                    <a:cubicBezTo>
                      <a:pt x="764962" y="1473839"/>
                      <a:pt x="754306" y="1495433"/>
                      <a:pt x="747400" y="1500958"/>
                    </a:cubicBezTo>
                    <a:cubicBezTo>
                      <a:pt x="742399" y="1504959"/>
                      <a:pt x="734900" y="1504170"/>
                      <a:pt x="729171" y="1507035"/>
                    </a:cubicBezTo>
                    <a:cubicBezTo>
                      <a:pt x="722639" y="1510301"/>
                      <a:pt x="717018" y="1515138"/>
                      <a:pt x="710942" y="1519189"/>
                    </a:cubicBezTo>
                    <a:cubicBezTo>
                      <a:pt x="692716" y="1516151"/>
                      <a:pt x="654076" y="1511659"/>
                      <a:pt x="638025" y="1500958"/>
                    </a:cubicBezTo>
                    <a:lnTo>
                      <a:pt x="601566" y="1476651"/>
                    </a:lnTo>
                    <a:cubicBezTo>
                      <a:pt x="595490" y="1472600"/>
                      <a:pt x="588501" y="1469662"/>
                      <a:pt x="583337" y="1464498"/>
                    </a:cubicBezTo>
                    <a:cubicBezTo>
                      <a:pt x="554779" y="1435938"/>
                      <a:pt x="572260" y="1451037"/>
                      <a:pt x="528649" y="1421961"/>
                    </a:cubicBezTo>
                    <a:cubicBezTo>
                      <a:pt x="522573" y="1417910"/>
                      <a:pt x="517348" y="1412116"/>
                      <a:pt x="510420" y="1409807"/>
                    </a:cubicBezTo>
                    <a:lnTo>
                      <a:pt x="455732" y="1391577"/>
                    </a:lnTo>
                    <a:cubicBezTo>
                      <a:pt x="449656" y="1389551"/>
                      <a:pt x="442832" y="1389053"/>
                      <a:pt x="437503" y="1385500"/>
                    </a:cubicBezTo>
                    <a:cubicBezTo>
                      <a:pt x="425350" y="1377398"/>
                      <a:pt x="414901" y="1365812"/>
                      <a:pt x="401044" y="1361193"/>
                    </a:cubicBezTo>
                    <a:lnTo>
                      <a:pt x="364586" y="1349040"/>
                    </a:lnTo>
                    <a:cubicBezTo>
                      <a:pt x="358509" y="1344989"/>
                      <a:pt x="353030" y="1339852"/>
                      <a:pt x="346356" y="1336886"/>
                    </a:cubicBezTo>
                    <a:cubicBezTo>
                      <a:pt x="334650" y="1331683"/>
                      <a:pt x="322051" y="1328784"/>
                      <a:pt x="309898" y="1324733"/>
                    </a:cubicBezTo>
                    <a:lnTo>
                      <a:pt x="291669" y="1318656"/>
                    </a:lnTo>
                    <a:lnTo>
                      <a:pt x="273439" y="1312579"/>
                    </a:lnTo>
                    <a:cubicBezTo>
                      <a:pt x="267363" y="1310553"/>
                      <a:pt x="261491" y="1307758"/>
                      <a:pt x="255210" y="1306502"/>
                    </a:cubicBezTo>
                    <a:cubicBezTo>
                      <a:pt x="234955" y="1302451"/>
                      <a:pt x="214821" y="1297745"/>
                      <a:pt x="194446" y="1294349"/>
                    </a:cubicBezTo>
                    <a:cubicBezTo>
                      <a:pt x="172369" y="1290669"/>
                      <a:pt x="111798" y="1280976"/>
                      <a:pt x="97223" y="1276118"/>
                    </a:cubicBezTo>
                    <a:lnTo>
                      <a:pt x="78994" y="1270042"/>
                    </a:lnTo>
                    <a:cubicBezTo>
                      <a:pt x="44161" y="1217788"/>
                      <a:pt x="85925" y="1283904"/>
                      <a:pt x="60765" y="1233581"/>
                    </a:cubicBezTo>
                    <a:cubicBezTo>
                      <a:pt x="45282" y="1202613"/>
                      <a:pt x="44297" y="1225925"/>
                      <a:pt x="36459" y="1178890"/>
                    </a:cubicBezTo>
                    <a:cubicBezTo>
                      <a:pt x="27037" y="1122350"/>
                      <a:pt x="31609" y="1154690"/>
                      <a:pt x="24306" y="1081662"/>
                    </a:cubicBezTo>
                    <a:cubicBezTo>
                      <a:pt x="26332" y="1051278"/>
                      <a:pt x="30383" y="1020962"/>
                      <a:pt x="30383" y="990511"/>
                    </a:cubicBezTo>
                    <a:cubicBezTo>
                      <a:pt x="30383" y="982159"/>
                      <a:pt x="26056" y="974370"/>
                      <a:pt x="24306" y="966204"/>
                    </a:cubicBezTo>
                    <a:cubicBezTo>
                      <a:pt x="19978" y="946005"/>
                      <a:pt x="15549" y="925812"/>
                      <a:pt x="12153" y="905436"/>
                    </a:cubicBezTo>
                    <a:cubicBezTo>
                      <a:pt x="2731" y="848896"/>
                      <a:pt x="7303" y="881236"/>
                      <a:pt x="0" y="808208"/>
                    </a:cubicBezTo>
                    <a:cubicBezTo>
                      <a:pt x="2026" y="753517"/>
                      <a:pt x="2554" y="698751"/>
                      <a:pt x="6077" y="644136"/>
                    </a:cubicBezTo>
                    <a:cubicBezTo>
                      <a:pt x="6615" y="635802"/>
                      <a:pt x="10614" y="628038"/>
                      <a:pt x="12153" y="619829"/>
                    </a:cubicBezTo>
                    <a:cubicBezTo>
                      <a:pt x="16694" y="595609"/>
                      <a:pt x="24306" y="546908"/>
                      <a:pt x="24306" y="546908"/>
                    </a:cubicBezTo>
                    <a:lnTo>
                      <a:pt x="18230" y="516524"/>
                    </a:lnTo>
                  </a:path>
                </a:pathLst>
              </a:custGeom>
              <a:noFill/>
              <a:ln w="12700" cap="flat" cmpd="sng">
                <a:solidFill>
                  <a:srgbClr val="000000"/>
                </a:solidFill>
                <a:prstDash val="solid"/>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p>
                <a:endParaRPr lang="en-US"/>
              </a:p>
            </p:txBody>
          </p:sp>
          <p:sp>
            <p:nvSpPr>
              <p:cNvPr id="835" name="Freeform 834">
                <a:extLst>
                  <a:ext uri="{FF2B5EF4-FFF2-40B4-BE49-F238E27FC236}">
                    <a16:creationId xmlns:a16="http://schemas.microsoft.com/office/drawing/2014/main" id="{D87F4DE5-E8F8-C45E-9124-9569E28159B4}"/>
                  </a:ext>
                </a:extLst>
              </p:cNvPr>
              <p:cNvSpPr>
                <a:spLocks/>
              </p:cNvSpPr>
              <p:nvPr/>
            </p:nvSpPr>
            <p:spPr bwMode="auto">
              <a:xfrm>
                <a:off x="5389453" y="1493723"/>
                <a:ext cx="1041114" cy="1945847"/>
              </a:xfrm>
              <a:custGeom>
                <a:avLst/>
                <a:gdLst/>
                <a:ahLst/>
                <a:cxnLst/>
                <a:rect l="0" t="0" r="r" b="b"/>
                <a:pathLst>
                  <a:path w="760953" h="1507036">
                    <a:moveTo>
                      <a:pt x="741323" y="78998"/>
                    </a:moveTo>
                    <a:cubicBezTo>
                      <a:pt x="731196" y="76972"/>
                      <a:pt x="720343" y="77195"/>
                      <a:pt x="710941" y="72921"/>
                    </a:cubicBezTo>
                    <a:cubicBezTo>
                      <a:pt x="697644" y="66877"/>
                      <a:pt x="686636" y="56716"/>
                      <a:pt x="674483" y="48614"/>
                    </a:cubicBezTo>
                    <a:lnTo>
                      <a:pt x="656253" y="36461"/>
                    </a:lnTo>
                    <a:cubicBezTo>
                      <a:pt x="650177" y="32410"/>
                      <a:pt x="644952" y="26617"/>
                      <a:pt x="638024" y="24307"/>
                    </a:cubicBezTo>
                    <a:cubicBezTo>
                      <a:pt x="631948" y="22281"/>
                      <a:pt x="625524" y="21095"/>
                      <a:pt x="619795" y="18230"/>
                    </a:cubicBezTo>
                    <a:cubicBezTo>
                      <a:pt x="572680" y="-5329"/>
                      <a:pt x="629155" y="15274"/>
                      <a:pt x="583336" y="0"/>
                    </a:cubicBezTo>
                    <a:cubicBezTo>
                      <a:pt x="561056" y="2026"/>
                      <a:pt x="538672" y="3120"/>
                      <a:pt x="516496" y="6077"/>
                    </a:cubicBezTo>
                    <a:cubicBezTo>
                      <a:pt x="503783" y="7772"/>
                      <a:pt x="486456" y="14065"/>
                      <a:pt x="473961" y="18230"/>
                    </a:cubicBezTo>
                    <a:cubicBezTo>
                      <a:pt x="467885" y="22281"/>
                      <a:pt x="462264" y="27118"/>
                      <a:pt x="455732" y="30384"/>
                    </a:cubicBezTo>
                    <a:cubicBezTo>
                      <a:pt x="450003" y="33249"/>
                      <a:pt x="443101" y="33350"/>
                      <a:pt x="437502" y="36461"/>
                    </a:cubicBezTo>
                    <a:cubicBezTo>
                      <a:pt x="424734" y="43555"/>
                      <a:pt x="413197" y="52666"/>
                      <a:pt x="401044" y="60768"/>
                    </a:cubicBezTo>
                    <a:lnTo>
                      <a:pt x="382814" y="72921"/>
                    </a:lnTo>
                    <a:lnTo>
                      <a:pt x="358509" y="109382"/>
                    </a:lnTo>
                    <a:lnTo>
                      <a:pt x="346356" y="127612"/>
                    </a:lnTo>
                    <a:cubicBezTo>
                      <a:pt x="331085" y="173430"/>
                      <a:pt x="351684" y="116957"/>
                      <a:pt x="328127" y="164072"/>
                    </a:cubicBezTo>
                    <a:cubicBezTo>
                      <a:pt x="325262" y="169801"/>
                      <a:pt x="325161" y="176703"/>
                      <a:pt x="322050" y="182303"/>
                    </a:cubicBezTo>
                    <a:cubicBezTo>
                      <a:pt x="314957" y="195071"/>
                      <a:pt x="305847" y="206610"/>
                      <a:pt x="297745" y="218763"/>
                    </a:cubicBezTo>
                    <a:lnTo>
                      <a:pt x="273439" y="255224"/>
                    </a:lnTo>
                    <a:lnTo>
                      <a:pt x="261286" y="273454"/>
                    </a:lnTo>
                    <a:cubicBezTo>
                      <a:pt x="259261" y="279531"/>
                      <a:pt x="258321" y="286085"/>
                      <a:pt x="255210" y="291684"/>
                    </a:cubicBezTo>
                    <a:cubicBezTo>
                      <a:pt x="248117" y="304453"/>
                      <a:pt x="230904" y="328145"/>
                      <a:pt x="230904" y="328145"/>
                    </a:cubicBezTo>
                    <a:cubicBezTo>
                      <a:pt x="220210" y="360232"/>
                      <a:pt x="228381" y="341046"/>
                      <a:pt x="200522" y="382836"/>
                    </a:cubicBezTo>
                    <a:lnTo>
                      <a:pt x="188369" y="401066"/>
                    </a:lnTo>
                    <a:cubicBezTo>
                      <a:pt x="186344" y="407143"/>
                      <a:pt x="185157" y="413567"/>
                      <a:pt x="182293" y="419296"/>
                    </a:cubicBezTo>
                    <a:cubicBezTo>
                      <a:pt x="179027" y="425829"/>
                      <a:pt x="173106" y="430853"/>
                      <a:pt x="170140" y="437527"/>
                    </a:cubicBezTo>
                    <a:cubicBezTo>
                      <a:pt x="141217" y="502607"/>
                      <a:pt x="173337" y="450962"/>
                      <a:pt x="145834" y="492217"/>
                    </a:cubicBezTo>
                    <a:cubicBezTo>
                      <a:pt x="143809" y="498294"/>
                      <a:pt x="142622" y="504719"/>
                      <a:pt x="139758" y="510448"/>
                    </a:cubicBezTo>
                    <a:cubicBezTo>
                      <a:pt x="136492" y="516980"/>
                      <a:pt x="130571" y="522004"/>
                      <a:pt x="127605" y="528678"/>
                    </a:cubicBezTo>
                    <a:cubicBezTo>
                      <a:pt x="98678" y="593765"/>
                      <a:pt x="130804" y="542108"/>
                      <a:pt x="103299" y="583369"/>
                    </a:cubicBezTo>
                    <a:cubicBezTo>
                      <a:pt x="101274" y="589446"/>
                      <a:pt x="98612" y="595346"/>
                      <a:pt x="97223" y="601599"/>
                    </a:cubicBezTo>
                    <a:cubicBezTo>
                      <a:pt x="88106" y="642628"/>
                      <a:pt x="90249" y="664366"/>
                      <a:pt x="85070" y="710981"/>
                    </a:cubicBezTo>
                    <a:cubicBezTo>
                      <a:pt x="83231" y="727529"/>
                      <a:pt x="68609" y="802905"/>
                      <a:pt x="66841" y="808209"/>
                    </a:cubicBezTo>
                    <a:cubicBezTo>
                      <a:pt x="64815" y="814286"/>
                      <a:pt x="62204" y="820198"/>
                      <a:pt x="60764" y="826439"/>
                    </a:cubicBezTo>
                    <a:cubicBezTo>
                      <a:pt x="56119" y="846567"/>
                      <a:pt x="53621" y="867167"/>
                      <a:pt x="48611" y="887207"/>
                    </a:cubicBezTo>
                    <a:cubicBezTo>
                      <a:pt x="46586" y="895309"/>
                      <a:pt x="43908" y="903276"/>
                      <a:pt x="42535" y="911514"/>
                    </a:cubicBezTo>
                    <a:cubicBezTo>
                      <a:pt x="39851" y="927623"/>
                      <a:pt x="38617" y="943941"/>
                      <a:pt x="36459" y="960128"/>
                    </a:cubicBezTo>
                    <a:cubicBezTo>
                      <a:pt x="34566" y="974325"/>
                      <a:pt x="32737" y="988537"/>
                      <a:pt x="30382" y="1002665"/>
                    </a:cubicBezTo>
                    <a:cubicBezTo>
                      <a:pt x="26523" y="1025821"/>
                      <a:pt x="23694" y="1035495"/>
                      <a:pt x="18229" y="1057356"/>
                    </a:cubicBezTo>
                    <a:cubicBezTo>
                      <a:pt x="16204" y="1077612"/>
                      <a:pt x="13657" y="1097822"/>
                      <a:pt x="12153" y="1118123"/>
                    </a:cubicBezTo>
                    <a:cubicBezTo>
                      <a:pt x="9605" y="1152523"/>
                      <a:pt x="8370" y="1187010"/>
                      <a:pt x="6076" y="1221428"/>
                    </a:cubicBezTo>
                    <a:cubicBezTo>
                      <a:pt x="4319" y="1247780"/>
                      <a:pt x="2025" y="1274093"/>
                      <a:pt x="0" y="1300426"/>
                    </a:cubicBezTo>
                    <a:cubicBezTo>
                      <a:pt x="17613" y="1353270"/>
                      <a:pt x="-7551" y="1272857"/>
                      <a:pt x="12153" y="1397654"/>
                    </a:cubicBezTo>
                    <a:cubicBezTo>
                      <a:pt x="14151" y="1410308"/>
                      <a:pt x="20255" y="1421961"/>
                      <a:pt x="24306" y="1434115"/>
                    </a:cubicBezTo>
                    <a:cubicBezTo>
                      <a:pt x="26331" y="1440192"/>
                      <a:pt x="26829" y="1447015"/>
                      <a:pt x="30382" y="1452345"/>
                    </a:cubicBezTo>
                    <a:cubicBezTo>
                      <a:pt x="45234" y="1474623"/>
                      <a:pt x="49288" y="1490831"/>
                      <a:pt x="72917" y="1500959"/>
                    </a:cubicBezTo>
                    <a:cubicBezTo>
                      <a:pt x="80593" y="1504249"/>
                      <a:pt x="89121" y="1505010"/>
                      <a:pt x="97223" y="1507036"/>
                    </a:cubicBezTo>
                    <a:cubicBezTo>
                      <a:pt x="125870" y="1502261"/>
                      <a:pt x="132607" y="1502134"/>
                      <a:pt x="157987" y="1494882"/>
                    </a:cubicBezTo>
                    <a:cubicBezTo>
                      <a:pt x="164146" y="1493122"/>
                      <a:pt x="170487" y="1491670"/>
                      <a:pt x="176216" y="1488805"/>
                    </a:cubicBezTo>
                    <a:cubicBezTo>
                      <a:pt x="198844" y="1477490"/>
                      <a:pt x="192519" y="1475220"/>
                      <a:pt x="212675" y="1458422"/>
                    </a:cubicBezTo>
                    <a:cubicBezTo>
                      <a:pt x="218285" y="1453747"/>
                      <a:pt x="224828" y="1450319"/>
                      <a:pt x="230904" y="1446268"/>
                    </a:cubicBezTo>
                    <a:cubicBezTo>
                      <a:pt x="263312" y="1397654"/>
                      <a:pt x="220777" y="1456396"/>
                      <a:pt x="261286" y="1415884"/>
                    </a:cubicBezTo>
                    <a:cubicBezTo>
                      <a:pt x="266450" y="1410720"/>
                      <a:pt x="267943" y="1402463"/>
                      <a:pt x="273439" y="1397654"/>
                    </a:cubicBezTo>
                    <a:cubicBezTo>
                      <a:pt x="284431" y="1388036"/>
                      <a:pt x="309897" y="1373347"/>
                      <a:pt x="309897" y="1373347"/>
                    </a:cubicBezTo>
                    <a:cubicBezTo>
                      <a:pt x="330152" y="1342963"/>
                      <a:pt x="315973" y="1359169"/>
                      <a:pt x="358509" y="1330810"/>
                    </a:cubicBezTo>
                    <a:lnTo>
                      <a:pt x="394967" y="1306503"/>
                    </a:lnTo>
                    <a:cubicBezTo>
                      <a:pt x="401044" y="1302452"/>
                      <a:pt x="406268" y="1296658"/>
                      <a:pt x="413197" y="1294349"/>
                    </a:cubicBezTo>
                    <a:lnTo>
                      <a:pt x="431426" y="1288273"/>
                    </a:lnTo>
                    <a:cubicBezTo>
                      <a:pt x="460312" y="1269013"/>
                      <a:pt x="442729" y="1278427"/>
                      <a:pt x="486114" y="1263965"/>
                    </a:cubicBezTo>
                    <a:lnTo>
                      <a:pt x="504343" y="1257889"/>
                    </a:lnTo>
                    <a:cubicBezTo>
                      <a:pt x="510419" y="1255863"/>
                      <a:pt x="516291" y="1253068"/>
                      <a:pt x="522572" y="1251812"/>
                    </a:cubicBezTo>
                    <a:lnTo>
                      <a:pt x="552954" y="1245735"/>
                    </a:lnTo>
                    <a:cubicBezTo>
                      <a:pt x="583161" y="1255804"/>
                      <a:pt x="573789" y="1255594"/>
                      <a:pt x="619795" y="1245735"/>
                    </a:cubicBezTo>
                    <a:cubicBezTo>
                      <a:pt x="632321" y="1243051"/>
                      <a:pt x="644100" y="1237633"/>
                      <a:pt x="656253" y="1233582"/>
                    </a:cubicBezTo>
                    <a:lnTo>
                      <a:pt x="674483" y="1227505"/>
                    </a:lnTo>
                    <a:cubicBezTo>
                      <a:pt x="717017" y="1199147"/>
                      <a:pt x="702839" y="1215351"/>
                      <a:pt x="723094" y="1184968"/>
                    </a:cubicBezTo>
                    <a:lnTo>
                      <a:pt x="735247" y="1148507"/>
                    </a:lnTo>
                    <a:cubicBezTo>
                      <a:pt x="737272" y="1142430"/>
                      <a:pt x="740270" y="1136595"/>
                      <a:pt x="741323" y="1130277"/>
                    </a:cubicBezTo>
                    <a:lnTo>
                      <a:pt x="747400" y="1093816"/>
                    </a:lnTo>
                    <a:cubicBezTo>
                      <a:pt x="763786" y="823439"/>
                      <a:pt x="764689" y="895945"/>
                      <a:pt x="753476" y="565138"/>
                    </a:cubicBezTo>
                    <a:cubicBezTo>
                      <a:pt x="753191" y="556735"/>
                      <a:pt x="740366" y="501707"/>
                      <a:pt x="735247" y="498294"/>
                    </a:cubicBezTo>
                    <a:lnTo>
                      <a:pt x="717018" y="486141"/>
                    </a:lnTo>
                    <a:cubicBezTo>
                      <a:pt x="703741" y="466225"/>
                      <a:pt x="712168" y="467910"/>
                      <a:pt x="698788" y="467910"/>
                    </a:cubicBezTo>
                  </a:path>
                </a:pathLst>
              </a:custGeom>
              <a:noFill/>
              <a:ln w="12700" cap="flat" cmpd="sng">
                <a:solidFill>
                  <a:srgbClr val="000000"/>
                </a:solidFill>
                <a:prstDash val="solid"/>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p>
                <a:endParaRPr lang="en-US"/>
              </a:p>
            </p:txBody>
          </p:sp>
        </p:grpSp>
        <p:sp>
          <p:nvSpPr>
            <p:cNvPr id="491" name="TextBox 82">
              <a:extLst>
                <a:ext uri="{FF2B5EF4-FFF2-40B4-BE49-F238E27FC236}">
                  <a16:creationId xmlns:a16="http://schemas.microsoft.com/office/drawing/2014/main" id="{56A145FC-86F2-84B7-1BDE-8E7A9218EC5B}"/>
                </a:ext>
              </a:extLst>
            </p:cNvPr>
            <p:cNvSpPr txBox="1">
              <a:spLocks noChangeArrowheads="1"/>
            </p:cNvSpPr>
            <p:nvPr/>
          </p:nvSpPr>
          <p:spPr bwMode="auto">
            <a:xfrm>
              <a:off x="29172932" y="27548982"/>
              <a:ext cx="6832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r>
                <a:rPr lang="en-US" altLang="en-US" sz="2000">
                  <a:solidFill>
                    <a:srgbClr val="FF0000"/>
                  </a:solidFill>
                  <a:latin typeface="Helvetica" pitchFamily="2" charset="0"/>
                </a:rPr>
                <a:t>0.07</a:t>
              </a:r>
            </a:p>
          </p:txBody>
        </p:sp>
        <p:grpSp>
          <p:nvGrpSpPr>
            <p:cNvPr id="14501" name="Group 14500">
              <a:extLst>
                <a:ext uri="{FF2B5EF4-FFF2-40B4-BE49-F238E27FC236}">
                  <a16:creationId xmlns:a16="http://schemas.microsoft.com/office/drawing/2014/main" id="{67DA1547-4668-4040-BEE3-8920E4FDB339}"/>
                </a:ext>
              </a:extLst>
            </p:cNvPr>
            <p:cNvGrpSpPr/>
            <p:nvPr/>
          </p:nvGrpSpPr>
          <p:grpSpPr>
            <a:xfrm>
              <a:off x="25224000" y="27127200"/>
              <a:ext cx="3198600" cy="3418905"/>
              <a:chOff x="25224000" y="27127200"/>
              <a:chExt cx="3198600" cy="3418905"/>
            </a:xfrm>
          </p:grpSpPr>
          <p:sp>
            <p:nvSpPr>
              <p:cNvPr id="483" name="TextBox 482">
                <a:extLst>
                  <a:ext uri="{FF2B5EF4-FFF2-40B4-BE49-F238E27FC236}">
                    <a16:creationId xmlns:a16="http://schemas.microsoft.com/office/drawing/2014/main" id="{D0AD1509-7528-DB05-3711-0F66D56CF180}"/>
                  </a:ext>
                </a:extLst>
              </p:cNvPr>
              <p:cNvSpPr txBox="1"/>
              <p:nvPr/>
            </p:nvSpPr>
            <p:spPr>
              <a:xfrm>
                <a:off x="25336187" y="29530442"/>
                <a:ext cx="910827" cy="707886"/>
              </a:xfrm>
              <a:prstGeom prst="rect">
                <a:avLst/>
              </a:prstGeom>
              <a:noFill/>
            </p:spPr>
            <p:txBody>
              <a:bodyPr wrap="none" rtlCol="0">
                <a:spAutoFit/>
              </a:bodyPr>
              <a:lstStyle/>
              <a:p>
                <a:pPr algn="ctr"/>
                <a:r>
                  <a:rPr lang="en-US" b="1">
                    <a:latin typeface="Helvetica" pitchFamily="2" charset="0"/>
                  </a:rPr>
                  <a:t>NTM</a:t>
                </a:r>
              </a:p>
              <a:p>
                <a:pPr algn="ctr"/>
                <a:r>
                  <a:rPr lang="en-US" b="1">
                    <a:latin typeface="Helvetica" pitchFamily="2" charset="0"/>
                  </a:rPr>
                  <a:t>cavity</a:t>
                </a:r>
              </a:p>
            </p:txBody>
          </p:sp>
          <p:grpSp>
            <p:nvGrpSpPr>
              <p:cNvPr id="488" name="Group 487">
                <a:extLst>
                  <a:ext uri="{FF2B5EF4-FFF2-40B4-BE49-F238E27FC236}">
                    <a16:creationId xmlns:a16="http://schemas.microsoft.com/office/drawing/2014/main" id="{3E413C60-3DC3-67E1-496F-557652F58E81}"/>
                  </a:ext>
                </a:extLst>
              </p:cNvPr>
              <p:cNvGrpSpPr/>
              <p:nvPr/>
            </p:nvGrpSpPr>
            <p:grpSpPr>
              <a:xfrm>
                <a:off x="25224000" y="27171155"/>
                <a:ext cx="2533442" cy="2343276"/>
                <a:chOff x="5365079" y="1423219"/>
                <a:chExt cx="2303129" cy="2130251"/>
              </a:xfrm>
            </p:grpSpPr>
            <p:sp>
              <p:nvSpPr>
                <p:cNvPr id="14476" name="Freeform 207">
                  <a:extLst>
                    <a:ext uri="{FF2B5EF4-FFF2-40B4-BE49-F238E27FC236}">
                      <a16:creationId xmlns:a16="http://schemas.microsoft.com/office/drawing/2014/main" id="{2C32C31C-B0C0-D5F2-5435-96FD20C687BD}"/>
                    </a:ext>
                  </a:extLst>
                </p:cNvPr>
                <p:cNvSpPr>
                  <a:spLocks/>
                </p:cNvSpPr>
                <p:nvPr/>
              </p:nvSpPr>
              <p:spPr bwMode="auto">
                <a:xfrm>
                  <a:off x="5964395" y="1445934"/>
                  <a:ext cx="447443" cy="738193"/>
                </a:xfrm>
                <a:custGeom>
                  <a:avLst/>
                  <a:gdLst>
                    <a:gd name="T0" fmla="*/ 416886364 w 328"/>
                    <a:gd name="T1" fmla="*/ 0 h 536"/>
                    <a:gd name="T2" fmla="*/ 406718487 w 328"/>
                    <a:gd name="T3" fmla="*/ 113973469 h 536"/>
                    <a:gd name="T4" fmla="*/ 396550609 w 328"/>
                    <a:gd name="T5" fmla="*/ 238308886 h 536"/>
                    <a:gd name="T6" fmla="*/ 376214854 w 328"/>
                    <a:gd name="T7" fmla="*/ 373006252 h 536"/>
                    <a:gd name="T8" fmla="*/ 335542216 w 328"/>
                    <a:gd name="T9" fmla="*/ 497340532 h 536"/>
                    <a:gd name="T10" fmla="*/ 284702828 w 328"/>
                    <a:gd name="T11" fmla="*/ 600953190 h 536"/>
                    <a:gd name="T12" fmla="*/ 213527685 w 328"/>
                    <a:gd name="T13" fmla="*/ 673482278 h 536"/>
                    <a:gd name="T14" fmla="*/ 172855047 w 328"/>
                    <a:gd name="T15" fmla="*/ 694205037 h 536"/>
                    <a:gd name="T16" fmla="*/ 122015659 w 328"/>
                    <a:gd name="T17" fmla="*/ 694205037 h 536"/>
                    <a:gd name="T18" fmla="*/ 61007266 w 328"/>
                    <a:gd name="T19" fmla="*/ 683844227 h 536"/>
                    <a:gd name="T20" fmla="*/ 0 w 328"/>
                    <a:gd name="T21" fmla="*/ 663121468 h 536"/>
                    <a:gd name="T22" fmla="*/ 416886364 w 328"/>
                    <a:gd name="T23" fmla="*/ 0 h 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328" h="536">
                      <a:moveTo>
                        <a:pt x="328" y="0"/>
                      </a:moveTo>
                      <a:lnTo>
                        <a:pt x="320" y="88"/>
                      </a:lnTo>
                      <a:lnTo>
                        <a:pt x="312" y="184"/>
                      </a:lnTo>
                      <a:lnTo>
                        <a:pt x="296" y="288"/>
                      </a:lnTo>
                      <a:lnTo>
                        <a:pt x="264" y="384"/>
                      </a:lnTo>
                      <a:lnTo>
                        <a:pt x="224" y="464"/>
                      </a:lnTo>
                      <a:lnTo>
                        <a:pt x="168" y="520"/>
                      </a:lnTo>
                      <a:lnTo>
                        <a:pt x="136" y="536"/>
                      </a:lnTo>
                      <a:lnTo>
                        <a:pt x="96" y="536"/>
                      </a:lnTo>
                      <a:lnTo>
                        <a:pt x="48" y="528"/>
                      </a:lnTo>
                      <a:lnTo>
                        <a:pt x="0" y="512"/>
                      </a:lnTo>
                      <a:lnTo>
                        <a:pt x="32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477" name="Freeform 208">
                  <a:extLst>
                    <a:ext uri="{FF2B5EF4-FFF2-40B4-BE49-F238E27FC236}">
                      <a16:creationId xmlns:a16="http://schemas.microsoft.com/office/drawing/2014/main" id="{61F9FC2A-4208-C9B2-ADD4-444622AD2B10}"/>
                    </a:ext>
                  </a:extLst>
                </p:cNvPr>
                <p:cNvSpPr>
                  <a:spLocks/>
                </p:cNvSpPr>
                <p:nvPr/>
              </p:nvSpPr>
              <p:spPr bwMode="auto">
                <a:xfrm>
                  <a:off x="6519314" y="1423219"/>
                  <a:ext cx="552727" cy="717750"/>
                </a:xfrm>
                <a:custGeom>
                  <a:avLst/>
                  <a:gdLst>
                    <a:gd name="T0" fmla="*/ 0 w 408"/>
                    <a:gd name="T1" fmla="*/ 0 h 520"/>
                    <a:gd name="T2" fmla="*/ 30083270 w 408"/>
                    <a:gd name="T3" fmla="*/ 135295691 h 520"/>
                    <a:gd name="T4" fmla="*/ 50138410 w 408"/>
                    <a:gd name="T5" fmla="*/ 270592522 h 520"/>
                    <a:gd name="T6" fmla="*/ 70194670 w 408"/>
                    <a:gd name="T7" fmla="*/ 385073755 h 520"/>
                    <a:gd name="T8" fmla="*/ 100277940 w 408"/>
                    <a:gd name="T9" fmla="*/ 489147188 h 520"/>
                    <a:gd name="T10" fmla="*/ 150416350 w 408"/>
                    <a:gd name="T11" fmla="*/ 572407303 h 520"/>
                    <a:gd name="T12" fmla="*/ 230639150 w 408"/>
                    <a:gd name="T13" fmla="*/ 624444019 h 520"/>
                    <a:gd name="T14" fmla="*/ 290805690 w 408"/>
                    <a:gd name="T15" fmla="*/ 655666277 h 520"/>
                    <a:gd name="T16" fmla="*/ 350972230 w 408"/>
                    <a:gd name="T17" fmla="*/ 666072936 h 520"/>
                    <a:gd name="T18" fmla="*/ 421166900 w 408"/>
                    <a:gd name="T19" fmla="*/ 676480735 h 520"/>
                    <a:gd name="T20" fmla="*/ 511416710 w 408"/>
                    <a:gd name="T21" fmla="*/ 676480735 h 520"/>
                    <a:gd name="T22" fmla="*/ 0 w 408"/>
                    <a:gd name="T23" fmla="*/ 0 h 5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408" h="520">
                      <a:moveTo>
                        <a:pt x="0" y="0"/>
                      </a:moveTo>
                      <a:lnTo>
                        <a:pt x="24" y="104"/>
                      </a:lnTo>
                      <a:lnTo>
                        <a:pt x="40" y="208"/>
                      </a:lnTo>
                      <a:lnTo>
                        <a:pt x="56" y="296"/>
                      </a:lnTo>
                      <a:lnTo>
                        <a:pt x="80" y="376"/>
                      </a:lnTo>
                      <a:lnTo>
                        <a:pt x="120" y="440"/>
                      </a:lnTo>
                      <a:lnTo>
                        <a:pt x="184" y="480"/>
                      </a:lnTo>
                      <a:lnTo>
                        <a:pt x="232" y="504"/>
                      </a:lnTo>
                      <a:lnTo>
                        <a:pt x="280" y="512"/>
                      </a:lnTo>
                      <a:lnTo>
                        <a:pt x="336" y="520"/>
                      </a:lnTo>
                      <a:lnTo>
                        <a:pt x="408" y="52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478" name="Freeform 209">
                  <a:extLst>
                    <a:ext uri="{FF2B5EF4-FFF2-40B4-BE49-F238E27FC236}">
                      <a16:creationId xmlns:a16="http://schemas.microsoft.com/office/drawing/2014/main" id="{D9AD7BDD-398D-B2A1-0B4B-99C3CB765491}"/>
                    </a:ext>
                  </a:extLst>
                </p:cNvPr>
                <p:cNvSpPr>
                  <a:spLocks/>
                </p:cNvSpPr>
                <p:nvPr/>
              </p:nvSpPr>
              <p:spPr bwMode="auto">
                <a:xfrm>
                  <a:off x="5964395" y="1445934"/>
                  <a:ext cx="447443" cy="738193"/>
                </a:xfrm>
                <a:custGeom>
                  <a:avLst/>
                  <a:gdLst>
                    <a:gd name="T0" fmla="*/ 416886364 w 328"/>
                    <a:gd name="T1" fmla="*/ 0 h 536"/>
                    <a:gd name="T2" fmla="*/ 406718487 w 328"/>
                    <a:gd name="T3" fmla="*/ 113973469 h 536"/>
                    <a:gd name="T4" fmla="*/ 406718487 w 328"/>
                    <a:gd name="T5" fmla="*/ 113973469 h 536"/>
                    <a:gd name="T6" fmla="*/ 396550609 w 328"/>
                    <a:gd name="T7" fmla="*/ 238308886 h 536"/>
                    <a:gd name="T8" fmla="*/ 396550609 w 328"/>
                    <a:gd name="T9" fmla="*/ 238308886 h 536"/>
                    <a:gd name="T10" fmla="*/ 376214854 w 328"/>
                    <a:gd name="T11" fmla="*/ 373006252 h 536"/>
                    <a:gd name="T12" fmla="*/ 376214854 w 328"/>
                    <a:gd name="T13" fmla="*/ 373006252 h 536"/>
                    <a:gd name="T14" fmla="*/ 335542216 w 328"/>
                    <a:gd name="T15" fmla="*/ 497340532 h 536"/>
                    <a:gd name="T16" fmla="*/ 335542216 w 328"/>
                    <a:gd name="T17" fmla="*/ 497340532 h 536"/>
                    <a:gd name="T18" fmla="*/ 284702828 w 328"/>
                    <a:gd name="T19" fmla="*/ 600953190 h 536"/>
                    <a:gd name="T20" fmla="*/ 284702828 w 328"/>
                    <a:gd name="T21" fmla="*/ 600953190 h 536"/>
                    <a:gd name="T22" fmla="*/ 213527685 w 328"/>
                    <a:gd name="T23" fmla="*/ 673482278 h 536"/>
                    <a:gd name="T24" fmla="*/ 213527685 w 328"/>
                    <a:gd name="T25" fmla="*/ 673482278 h 536"/>
                    <a:gd name="T26" fmla="*/ 172855047 w 328"/>
                    <a:gd name="T27" fmla="*/ 694205037 h 536"/>
                    <a:gd name="T28" fmla="*/ 172855047 w 328"/>
                    <a:gd name="T29" fmla="*/ 694205037 h 536"/>
                    <a:gd name="T30" fmla="*/ 122015659 w 328"/>
                    <a:gd name="T31" fmla="*/ 694205037 h 536"/>
                    <a:gd name="T32" fmla="*/ 122015659 w 328"/>
                    <a:gd name="T33" fmla="*/ 694205037 h 536"/>
                    <a:gd name="T34" fmla="*/ 61007266 w 328"/>
                    <a:gd name="T35" fmla="*/ 683844227 h 536"/>
                    <a:gd name="T36" fmla="*/ 61007266 w 328"/>
                    <a:gd name="T37" fmla="*/ 683844227 h 536"/>
                    <a:gd name="T38" fmla="*/ 0 w 328"/>
                    <a:gd name="T39" fmla="*/ 663121468 h 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28" h="536">
                      <a:moveTo>
                        <a:pt x="328" y="0"/>
                      </a:moveTo>
                      <a:lnTo>
                        <a:pt x="320" y="88"/>
                      </a:lnTo>
                      <a:lnTo>
                        <a:pt x="312" y="184"/>
                      </a:lnTo>
                      <a:lnTo>
                        <a:pt x="296" y="288"/>
                      </a:lnTo>
                      <a:lnTo>
                        <a:pt x="264" y="384"/>
                      </a:lnTo>
                      <a:lnTo>
                        <a:pt x="224" y="464"/>
                      </a:lnTo>
                      <a:lnTo>
                        <a:pt x="168" y="520"/>
                      </a:lnTo>
                      <a:lnTo>
                        <a:pt x="136" y="536"/>
                      </a:lnTo>
                      <a:lnTo>
                        <a:pt x="96" y="536"/>
                      </a:lnTo>
                      <a:lnTo>
                        <a:pt x="48" y="528"/>
                      </a:lnTo>
                      <a:lnTo>
                        <a:pt x="0" y="512"/>
                      </a:lnTo>
                    </a:path>
                  </a:pathLst>
                </a:custGeom>
                <a:solidFill>
                  <a:schemeClr val="bg1"/>
                </a:solidFill>
                <a:ln w="12700">
                  <a:solidFill>
                    <a:srgbClr val="000000"/>
                  </a:solidFill>
                  <a:prstDash val="solid"/>
                  <a:round/>
                  <a:headEnd/>
                  <a:tailEnd/>
                </a:ln>
              </p:spPr>
              <p:txBody>
                <a:bodyPr/>
                <a:lstStyle/>
                <a:p>
                  <a:endParaRPr lang="en-US"/>
                </a:p>
              </p:txBody>
            </p:sp>
            <p:sp>
              <p:nvSpPr>
                <p:cNvPr id="14479" name="Freeform 211">
                  <a:extLst>
                    <a:ext uri="{FF2B5EF4-FFF2-40B4-BE49-F238E27FC236}">
                      <a16:creationId xmlns:a16="http://schemas.microsoft.com/office/drawing/2014/main" id="{E19A33C3-4AE5-CCAD-7C43-8D4A5E1220F6}"/>
                    </a:ext>
                  </a:extLst>
                </p:cNvPr>
                <p:cNvSpPr>
                  <a:spLocks/>
                </p:cNvSpPr>
                <p:nvPr/>
              </p:nvSpPr>
              <p:spPr bwMode="auto">
                <a:xfrm>
                  <a:off x="6082834" y="1952446"/>
                  <a:ext cx="403577" cy="794976"/>
                </a:xfrm>
                <a:custGeom>
                  <a:avLst/>
                  <a:gdLst>
                    <a:gd name="T0" fmla="*/ 375816195 w 296"/>
                    <a:gd name="T1" fmla="*/ 0 h 576"/>
                    <a:gd name="T2" fmla="*/ 304715925 w 296"/>
                    <a:gd name="T3" fmla="*/ 104055197 h 576"/>
                    <a:gd name="T4" fmla="*/ 223458796 w 296"/>
                    <a:gd name="T5" fmla="*/ 187300038 h 576"/>
                    <a:gd name="T6" fmla="*/ 142200540 w 296"/>
                    <a:gd name="T7" fmla="*/ 270544880 h 576"/>
                    <a:gd name="T8" fmla="*/ 81257129 w 296"/>
                    <a:gd name="T9" fmla="*/ 374601217 h 576"/>
                    <a:gd name="T10" fmla="*/ 81257129 w 296"/>
                    <a:gd name="T11" fmla="*/ 374601217 h 576"/>
                    <a:gd name="T12" fmla="*/ 40628565 w 296"/>
                    <a:gd name="T13" fmla="*/ 530684012 h 576"/>
                    <a:gd name="T14" fmla="*/ 10156859 w 296"/>
                    <a:gd name="T15" fmla="*/ 697173695 h 576"/>
                    <a:gd name="T16" fmla="*/ 10156859 w 296"/>
                    <a:gd name="T17" fmla="*/ 697173695 h 576"/>
                    <a:gd name="T18" fmla="*/ 10156859 w 296"/>
                    <a:gd name="T19" fmla="*/ 707579443 h 576"/>
                    <a:gd name="T20" fmla="*/ 10156859 w 296"/>
                    <a:gd name="T21" fmla="*/ 728389798 h 576"/>
                    <a:gd name="T22" fmla="*/ 10156859 w 296"/>
                    <a:gd name="T23" fmla="*/ 749201293 h 576"/>
                    <a:gd name="T24" fmla="*/ 0 w 296"/>
                    <a:gd name="T25" fmla="*/ 749201293 h 576"/>
                    <a:gd name="T26" fmla="*/ 375816195 w 296"/>
                    <a:gd name="T27" fmla="*/ 0 h 5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96" h="576">
                      <a:moveTo>
                        <a:pt x="296" y="0"/>
                      </a:moveTo>
                      <a:lnTo>
                        <a:pt x="240" y="80"/>
                      </a:lnTo>
                      <a:lnTo>
                        <a:pt x="176" y="144"/>
                      </a:lnTo>
                      <a:lnTo>
                        <a:pt x="112" y="208"/>
                      </a:lnTo>
                      <a:lnTo>
                        <a:pt x="64" y="288"/>
                      </a:lnTo>
                      <a:lnTo>
                        <a:pt x="32" y="408"/>
                      </a:lnTo>
                      <a:lnTo>
                        <a:pt x="8" y="536"/>
                      </a:lnTo>
                      <a:lnTo>
                        <a:pt x="8" y="544"/>
                      </a:lnTo>
                      <a:lnTo>
                        <a:pt x="8" y="560"/>
                      </a:lnTo>
                      <a:lnTo>
                        <a:pt x="8" y="576"/>
                      </a:lnTo>
                      <a:lnTo>
                        <a:pt x="0" y="576"/>
                      </a:lnTo>
                      <a:lnTo>
                        <a:pt x="296"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480" name="Freeform 212">
                  <a:extLst>
                    <a:ext uri="{FF2B5EF4-FFF2-40B4-BE49-F238E27FC236}">
                      <a16:creationId xmlns:a16="http://schemas.microsoft.com/office/drawing/2014/main" id="{AABC4389-D92B-AAD1-BAB0-BFACE62CFE5E}"/>
                    </a:ext>
                  </a:extLst>
                </p:cNvPr>
                <p:cNvSpPr>
                  <a:spLocks/>
                </p:cNvSpPr>
                <p:nvPr/>
              </p:nvSpPr>
              <p:spPr bwMode="auto">
                <a:xfrm>
                  <a:off x="6486411" y="1952446"/>
                  <a:ext cx="368483" cy="717750"/>
                </a:xfrm>
                <a:custGeom>
                  <a:avLst/>
                  <a:gdLst>
                    <a:gd name="T0" fmla="*/ 0 w 272"/>
                    <a:gd name="T1" fmla="*/ 0 h 520"/>
                    <a:gd name="T2" fmla="*/ 20055052 w 272"/>
                    <a:gd name="T3" fmla="*/ 41630057 h 520"/>
                    <a:gd name="T4" fmla="*/ 50138191 w 272"/>
                    <a:gd name="T5" fmla="*/ 93666774 h 520"/>
                    <a:gd name="T6" fmla="*/ 70194363 w 272"/>
                    <a:gd name="T7" fmla="*/ 145703490 h 520"/>
                    <a:gd name="T8" fmla="*/ 100276381 w 272"/>
                    <a:gd name="T9" fmla="*/ 187333548 h 520"/>
                    <a:gd name="T10" fmla="*/ 100276381 w 272"/>
                    <a:gd name="T11" fmla="*/ 187333548 h 520"/>
                    <a:gd name="T12" fmla="*/ 140387606 w 272"/>
                    <a:gd name="T13" fmla="*/ 208148006 h 520"/>
                    <a:gd name="T14" fmla="*/ 180498830 w 272"/>
                    <a:gd name="T15" fmla="*/ 218555806 h 520"/>
                    <a:gd name="T16" fmla="*/ 220608935 w 272"/>
                    <a:gd name="T17" fmla="*/ 228962465 h 520"/>
                    <a:gd name="T18" fmla="*/ 250692073 w 272"/>
                    <a:gd name="T19" fmla="*/ 249778064 h 520"/>
                    <a:gd name="T20" fmla="*/ 250692073 w 272"/>
                    <a:gd name="T21" fmla="*/ 249778064 h 520"/>
                    <a:gd name="T22" fmla="*/ 270747125 w 272"/>
                    <a:gd name="T23" fmla="*/ 301814780 h 520"/>
                    <a:gd name="T24" fmla="*/ 270747125 w 272"/>
                    <a:gd name="T25" fmla="*/ 374665955 h 520"/>
                    <a:gd name="T26" fmla="*/ 270747125 w 272"/>
                    <a:gd name="T27" fmla="*/ 447518271 h 520"/>
                    <a:gd name="T28" fmla="*/ 270747125 w 272"/>
                    <a:gd name="T29" fmla="*/ 509962787 h 520"/>
                    <a:gd name="T30" fmla="*/ 270747125 w 272"/>
                    <a:gd name="T31" fmla="*/ 509962787 h 520"/>
                    <a:gd name="T32" fmla="*/ 280775211 w 272"/>
                    <a:gd name="T33" fmla="*/ 551591703 h 520"/>
                    <a:gd name="T34" fmla="*/ 300830264 w 272"/>
                    <a:gd name="T35" fmla="*/ 593221761 h 520"/>
                    <a:gd name="T36" fmla="*/ 320886435 w 272"/>
                    <a:gd name="T37" fmla="*/ 634850678 h 520"/>
                    <a:gd name="T38" fmla="*/ 340941488 w 272"/>
                    <a:gd name="T39" fmla="*/ 676480735 h 520"/>
                    <a:gd name="T40" fmla="*/ 0 w 272"/>
                    <a:gd name="T41" fmla="*/ 0 h 52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72" h="520">
                      <a:moveTo>
                        <a:pt x="0" y="0"/>
                      </a:moveTo>
                      <a:lnTo>
                        <a:pt x="16" y="32"/>
                      </a:lnTo>
                      <a:lnTo>
                        <a:pt x="40" y="72"/>
                      </a:lnTo>
                      <a:lnTo>
                        <a:pt x="56" y="112"/>
                      </a:lnTo>
                      <a:lnTo>
                        <a:pt x="80" y="144"/>
                      </a:lnTo>
                      <a:lnTo>
                        <a:pt x="112" y="160"/>
                      </a:lnTo>
                      <a:lnTo>
                        <a:pt x="144" y="168"/>
                      </a:lnTo>
                      <a:lnTo>
                        <a:pt x="176" y="176"/>
                      </a:lnTo>
                      <a:lnTo>
                        <a:pt x="200" y="192"/>
                      </a:lnTo>
                      <a:lnTo>
                        <a:pt x="216" y="232"/>
                      </a:lnTo>
                      <a:lnTo>
                        <a:pt x="216" y="288"/>
                      </a:lnTo>
                      <a:lnTo>
                        <a:pt x="216" y="344"/>
                      </a:lnTo>
                      <a:lnTo>
                        <a:pt x="216" y="392"/>
                      </a:lnTo>
                      <a:lnTo>
                        <a:pt x="224" y="424"/>
                      </a:lnTo>
                      <a:lnTo>
                        <a:pt x="240" y="456"/>
                      </a:lnTo>
                      <a:lnTo>
                        <a:pt x="256" y="488"/>
                      </a:lnTo>
                      <a:lnTo>
                        <a:pt x="272" y="52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4481" name="Freeform 213">
                  <a:extLst>
                    <a:ext uri="{FF2B5EF4-FFF2-40B4-BE49-F238E27FC236}">
                      <a16:creationId xmlns:a16="http://schemas.microsoft.com/office/drawing/2014/main" id="{8918AB13-1EEF-F5FE-5405-206284951CFA}"/>
                    </a:ext>
                  </a:extLst>
                </p:cNvPr>
                <p:cNvSpPr>
                  <a:spLocks/>
                </p:cNvSpPr>
                <p:nvPr/>
              </p:nvSpPr>
              <p:spPr bwMode="auto">
                <a:xfrm>
                  <a:off x="6082834" y="1952446"/>
                  <a:ext cx="403577" cy="794976"/>
                </a:xfrm>
                <a:custGeom>
                  <a:avLst/>
                  <a:gdLst>
                    <a:gd name="T0" fmla="*/ 375816195 w 296"/>
                    <a:gd name="T1" fmla="*/ 0 h 576"/>
                    <a:gd name="T2" fmla="*/ 304715925 w 296"/>
                    <a:gd name="T3" fmla="*/ 104055197 h 576"/>
                    <a:gd name="T4" fmla="*/ 304715925 w 296"/>
                    <a:gd name="T5" fmla="*/ 104055197 h 576"/>
                    <a:gd name="T6" fmla="*/ 223458796 w 296"/>
                    <a:gd name="T7" fmla="*/ 187300038 h 576"/>
                    <a:gd name="T8" fmla="*/ 223458796 w 296"/>
                    <a:gd name="T9" fmla="*/ 187300038 h 576"/>
                    <a:gd name="T10" fmla="*/ 142200540 w 296"/>
                    <a:gd name="T11" fmla="*/ 270544880 h 576"/>
                    <a:gd name="T12" fmla="*/ 142200540 w 296"/>
                    <a:gd name="T13" fmla="*/ 270544880 h 576"/>
                    <a:gd name="T14" fmla="*/ 81257129 w 296"/>
                    <a:gd name="T15" fmla="*/ 374601217 h 576"/>
                    <a:gd name="T16" fmla="*/ 81257129 w 296"/>
                    <a:gd name="T17" fmla="*/ 374601217 h 576"/>
                    <a:gd name="T18" fmla="*/ 81257129 w 296"/>
                    <a:gd name="T19" fmla="*/ 374601217 h 576"/>
                    <a:gd name="T20" fmla="*/ 81257129 w 296"/>
                    <a:gd name="T21" fmla="*/ 374601217 h 576"/>
                    <a:gd name="T22" fmla="*/ 40628565 w 296"/>
                    <a:gd name="T23" fmla="*/ 530684012 h 576"/>
                    <a:gd name="T24" fmla="*/ 40628565 w 296"/>
                    <a:gd name="T25" fmla="*/ 530684012 h 576"/>
                    <a:gd name="T26" fmla="*/ 10156859 w 296"/>
                    <a:gd name="T27" fmla="*/ 697173695 h 576"/>
                    <a:gd name="T28" fmla="*/ 10156859 w 296"/>
                    <a:gd name="T29" fmla="*/ 697173695 h 576"/>
                    <a:gd name="T30" fmla="*/ 10156859 w 296"/>
                    <a:gd name="T31" fmla="*/ 697173695 h 576"/>
                    <a:gd name="T32" fmla="*/ 10156859 w 296"/>
                    <a:gd name="T33" fmla="*/ 697173695 h 576"/>
                    <a:gd name="T34" fmla="*/ 10156859 w 296"/>
                    <a:gd name="T35" fmla="*/ 707579443 h 576"/>
                    <a:gd name="T36" fmla="*/ 10156859 w 296"/>
                    <a:gd name="T37" fmla="*/ 707579443 h 576"/>
                    <a:gd name="T38" fmla="*/ 10156859 w 296"/>
                    <a:gd name="T39" fmla="*/ 728389798 h 576"/>
                    <a:gd name="T40" fmla="*/ 10156859 w 296"/>
                    <a:gd name="T41" fmla="*/ 728389798 h 576"/>
                    <a:gd name="T42" fmla="*/ 10156859 w 296"/>
                    <a:gd name="T43" fmla="*/ 749201293 h 576"/>
                    <a:gd name="T44" fmla="*/ 10156859 w 296"/>
                    <a:gd name="T45" fmla="*/ 749201293 h 576"/>
                    <a:gd name="T46" fmla="*/ 0 w 296"/>
                    <a:gd name="T47" fmla="*/ 749201293 h 57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296" h="576">
                      <a:moveTo>
                        <a:pt x="296" y="0"/>
                      </a:moveTo>
                      <a:lnTo>
                        <a:pt x="240" y="80"/>
                      </a:lnTo>
                      <a:lnTo>
                        <a:pt x="176" y="144"/>
                      </a:lnTo>
                      <a:lnTo>
                        <a:pt x="112" y="208"/>
                      </a:lnTo>
                      <a:lnTo>
                        <a:pt x="64" y="288"/>
                      </a:lnTo>
                      <a:lnTo>
                        <a:pt x="32" y="408"/>
                      </a:lnTo>
                      <a:lnTo>
                        <a:pt x="8" y="536"/>
                      </a:lnTo>
                      <a:lnTo>
                        <a:pt x="8" y="544"/>
                      </a:lnTo>
                      <a:lnTo>
                        <a:pt x="8" y="560"/>
                      </a:lnTo>
                      <a:lnTo>
                        <a:pt x="8" y="576"/>
                      </a:lnTo>
                      <a:lnTo>
                        <a:pt x="0" y="576"/>
                      </a:lnTo>
                    </a:path>
                  </a:pathLst>
                </a:custGeom>
                <a:solidFill>
                  <a:schemeClr val="bg1"/>
                </a:solidFill>
                <a:ln w="12700">
                  <a:solidFill>
                    <a:srgbClr val="000000"/>
                  </a:solidFill>
                  <a:prstDash val="solid"/>
                  <a:round/>
                  <a:headEnd/>
                  <a:tailEnd/>
                </a:ln>
              </p:spPr>
              <p:txBody>
                <a:bodyPr/>
                <a:lstStyle/>
                <a:p>
                  <a:endParaRPr lang="en-US"/>
                </a:p>
              </p:txBody>
            </p:sp>
            <p:sp>
              <p:nvSpPr>
                <p:cNvPr id="14482" name="Freeform 214">
                  <a:extLst>
                    <a:ext uri="{FF2B5EF4-FFF2-40B4-BE49-F238E27FC236}">
                      <a16:creationId xmlns:a16="http://schemas.microsoft.com/office/drawing/2014/main" id="{69B1B6B6-3291-AC39-D285-ED77EF628DB0}"/>
                    </a:ext>
                  </a:extLst>
                </p:cNvPr>
                <p:cNvSpPr>
                  <a:spLocks/>
                </p:cNvSpPr>
                <p:nvPr/>
              </p:nvSpPr>
              <p:spPr bwMode="auto">
                <a:xfrm>
                  <a:off x="6486411" y="1952446"/>
                  <a:ext cx="368483" cy="717750"/>
                </a:xfrm>
                <a:custGeom>
                  <a:avLst/>
                  <a:gdLst>
                    <a:gd name="T0" fmla="*/ 0 w 272"/>
                    <a:gd name="T1" fmla="*/ 0 h 520"/>
                    <a:gd name="T2" fmla="*/ 20055052 w 272"/>
                    <a:gd name="T3" fmla="*/ 41630057 h 520"/>
                    <a:gd name="T4" fmla="*/ 20055052 w 272"/>
                    <a:gd name="T5" fmla="*/ 41630057 h 520"/>
                    <a:gd name="T6" fmla="*/ 50138191 w 272"/>
                    <a:gd name="T7" fmla="*/ 93666774 h 520"/>
                    <a:gd name="T8" fmla="*/ 50138191 w 272"/>
                    <a:gd name="T9" fmla="*/ 93666774 h 520"/>
                    <a:gd name="T10" fmla="*/ 70194363 w 272"/>
                    <a:gd name="T11" fmla="*/ 145703490 h 520"/>
                    <a:gd name="T12" fmla="*/ 70194363 w 272"/>
                    <a:gd name="T13" fmla="*/ 145703490 h 520"/>
                    <a:gd name="T14" fmla="*/ 100276381 w 272"/>
                    <a:gd name="T15" fmla="*/ 187333548 h 520"/>
                    <a:gd name="T16" fmla="*/ 100276381 w 272"/>
                    <a:gd name="T17" fmla="*/ 187333548 h 520"/>
                    <a:gd name="T18" fmla="*/ 100276381 w 272"/>
                    <a:gd name="T19" fmla="*/ 187333548 h 520"/>
                    <a:gd name="T20" fmla="*/ 100276381 w 272"/>
                    <a:gd name="T21" fmla="*/ 187333548 h 520"/>
                    <a:gd name="T22" fmla="*/ 140387606 w 272"/>
                    <a:gd name="T23" fmla="*/ 208148006 h 520"/>
                    <a:gd name="T24" fmla="*/ 140387606 w 272"/>
                    <a:gd name="T25" fmla="*/ 208148006 h 520"/>
                    <a:gd name="T26" fmla="*/ 180498830 w 272"/>
                    <a:gd name="T27" fmla="*/ 218555806 h 520"/>
                    <a:gd name="T28" fmla="*/ 180498830 w 272"/>
                    <a:gd name="T29" fmla="*/ 218555806 h 520"/>
                    <a:gd name="T30" fmla="*/ 220608935 w 272"/>
                    <a:gd name="T31" fmla="*/ 228962465 h 520"/>
                    <a:gd name="T32" fmla="*/ 220608935 w 272"/>
                    <a:gd name="T33" fmla="*/ 228962465 h 520"/>
                    <a:gd name="T34" fmla="*/ 250692073 w 272"/>
                    <a:gd name="T35" fmla="*/ 249778064 h 520"/>
                    <a:gd name="T36" fmla="*/ 250692073 w 272"/>
                    <a:gd name="T37" fmla="*/ 249778064 h 520"/>
                    <a:gd name="T38" fmla="*/ 250692073 w 272"/>
                    <a:gd name="T39" fmla="*/ 249778064 h 520"/>
                    <a:gd name="T40" fmla="*/ 250692073 w 272"/>
                    <a:gd name="T41" fmla="*/ 249778064 h 520"/>
                    <a:gd name="T42" fmla="*/ 270747125 w 272"/>
                    <a:gd name="T43" fmla="*/ 301814780 h 520"/>
                    <a:gd name="T44" fmla="*/ 270747125 w 272"/>
                    <a:gd name="T45" fmla="*/ 301814780 h 520"/>
                    <a:gd name="T46" fmla="*/ 270747125 w 272"/>
                    <a:gd name="T47" fmla="*/ 374665955 h 520"/>
                    <a:gd name="T48" fmla="*/ 270747125 w 272"/>
                    <a:gd name="T49" fmla="*/ 374665955 h 520"/>
                    <a:gd name="T50" fmla="*/ 270747125 w 272"/>
                    <a:gd name="T51" fmla="*/ 447518271 h 520"/>
                    <a:gd name="T52" fmla="*/ 270747125 w 272"/>
                    <a:gd name="T53" fmla="*/ 447518271 h 520"/>
                    <a:gd name="T54" fmla="*/ 270747125 w 272"/>
                    <a:gd name="T55" fmla="*/ 509962787 h 520"/>
                    <a:gd name="T56" fmla="*/ 270747125 w 272"/>
                    <a:gd name="T57" fmla="*/ 509962787 h 520"/>
                    <a:gd name="T58" fmla="*/ 270747125 w 272"/>
                    <a:gd name="T59" fmla="*/ 509962787 h 520"/>
                    <a:gd name="T60" fmla="*/ 270747125 w 272"/>
                    <a:gd name="T61" fmla="*/ 509962787 h 520"/>
                    <a:gd name="T62" fmla="*/ 280775211 w 272"/>
                    <a:gd name="T63" fmla="*/ 551591703 h 520"/>
                    <a:gd name="T64" fmla="*/ 280775211 w 272"/>
                    <a:gd name="T65" fmla="*/ 551591703 h 520"/>
                    <a:gd name="T66" fmla="*/ 300830264 w 272"/>
                    <a:gd name="T67" fmla="*/ 593221761 h 520"/>
                    <a:gd name="T68" fmla="*/ 300830264 w 272"/>
                    <a:gd name="T69" fmla="*/ 593221761 h 520"/>
                    <a:gd name="T70" fmla="*/ 320886435 w 272"/>
                    <a:gd name="T71" fmla="*/ 634850678 h 520"/>
                    <a:gd name="T72" fmla="*/ 320886435 w 272"/>
                    <a:gd name="T73" fmla="*/ 634850678 h 520"/>
                    <a:gd name="T74" fmla="*/ 340941488 w 272"/>
                    <a:gd name="T75" fmla="*/ 676480735 h 52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72" h="520">
                      <a:moveTo>
                        <a:pt x="0" y="0"/>
                      </a:moveTo>
                      <a:lnTo>
                        <a:pt x="16" y="32"/>
                      </a:lnTo>
                      <a:lnTo>
                        <a:pt x="40" y="72"/>
                      </a:lnTo>
                      <a:lnTo>
                        <a:pt x="56" y="112"/>
                      </a:lnTo>
                      <a:lnTo>
                        <a:pt x="80" y="144"/>
                      </a:lnTo>
                      <a:lnTo>
                        <a:pt x="112" y="160"/>
                      </a:lnTo>
                      <a:lnTo>
                        <a:pt x="144" y="168"/>
                      </a:lnTo>
                      <a:lnTo>
                        <a:pt x="176" y="176"/>
                      </a:lnTo>
                      <a:lnTo>
                        <a:pt x="200" y="192"/>
                      </a:lnTo>
                      <a:lnTo>
                        <a:pt x="216" y="232"/>
                      </a:lnTo>
                      <a:lnTo>
                        <a:pt x="216" y="288"/>
                      </a:lnTo>
                      <a:lnTo>
                        <a:pt x="216" y="344"/>
                      </a:lnTo>
                      <a:lnTo>
                        <a:pt x="216" y="392"/>
                      </a:lnTo>
                      <a:lnTo>
                        <a:pt x="224" y="424"/>
                      </a:lnTo>
                      <a:lnTo>
                        <a:pt x="240" y="456"/>
                      </a:lnTo>
                      <a:lnTo>
                        <a:pt x="256" y="488"/>
                      </a:lnTo>
                      <a:lnTo>
                        <a:pt x="272" y="520"/>
                      </a:lnTo>
                    </a:path>
                  </a:pathLst>
                </a:custGeom>
                <a:solidFill>
                  <a:schemeClr val="bg1"/>
                </a:solidFill>
                <a:ln w="12700">
                  <a:solidFill>
                    <a:srgbClr val="000000"/>
                  </a:solidFill>
                  <a:prstDash val="solid"/>
                  <a:round/>
                  <a:headEnd/>
                  <a:tailEnd/>
                </a:ln>
              </p:spPr>
              <p:txBody>
                <a:bodyPr/>
                <a:lstStyle/>
                <a:p>
                  <a:endParaRPr lang="en-US"/>
                </a:p>
              </p:txBody>
            </p:sp>
            <p:sp>
              <p:nvSpPr>
                <p:cNvPr id="14483" name="Freeform 14482">
                  <a:extLst>
                    <a:ext uri="{FF2B5EF4-FFF2-40B4-BE49-F238E27FC236}">
                      <a16:creationId xmlns:a16="http://schemas.microsoft.com/office/drawing/2014/main" id="{D97B88A0-E8A8-D711-9231-B6D778F20659}"/>
                    </a:ext>
                  </a:extLst>
                </p:cNvPr>
                <p:cNvSpPr>
                  <a:spLocks/>
                </p:cNvSpPr>
                <p:nvPr/>
              </p:nvSpPr>
              <p:spPr bwMode="auto">
                <a:xfrm>
                  <a:off x="6580993" y="1438586"/>
                  <a:ext cx="474455" cy="681911"/>
                </a:xfrm>
                <a:custGeom>
                  <a:avLst/>
                  <a:gdLst>
                    <a:gd name="T0" fmla="*/ 0 w 783839"/>
                    <a:gd name="T1" fmla="*/ 0 h 1102439"/>
                    <a:gd name="T2" fmla="*/ 4963 w 783839"/>
                    <a:gd name="T3" fmla="*/ 25356 h 1102439"/>
                    <a:gd name="T4" fmla="*/ 9926 w 783839"/>
                    <a:gd name="T5" fmla="*/ 40570 h 1102439"/>
                    <a:gd name="T6" fmla="*/ 14889 w 783839"/>
                    <a:gd name="T7" fmla="*/ 86211 h 1102439"/>
                    <a:gd name="T8" fmla="*/ 14889 w 783839"/>
                    <a:gd name="T9" fmla="*/ 197777 h 1102439"/>
                    <a:gd name="T10" fmla="*/ 24814 w 783839"/>
                    <a:gd name="T11" fmla="*/ 228205 h 1102439"/>
                    <a:gd name="T12" fmla="*/ 39703 w 783839"/>
                    <a:gd name="T13" fmla="*/ 360056 h 1102439"/>
                    <a:gd name="T14" fmla="*/ 49629 w 783839"/>
                    <a:gd name="T15" fmla="*/ 390483 h 1102439"/>
                    <a:gd name="T16" fmla="*/ 54592 w 783839"/>
                    <a:gd name="T17" fmla="*/ 405697 h 1102439"/>
                    <a:gd name="T18" fmla="*/ 94296 w 783839"/>
                    <a:gd name="T19" fmla="*/ 441195 h 1102439"/>
                    <a:gd name="T20" fmla="*/ 109184 w 783839"/>
                    <a:gd name="T21" fmla="*/ 446267 h 1102439"/>
                    <a:gd name="T22" fmla="*/ 138962 w 783839"/>
                    <a:gd name="T23" fmla="*/ 461480 h 1102439"/>
                    <a:gd name="T24" fmla="*/ 148887 w 783839"/>
                    <a:gd name="T25" fmla="*/ 471623 h 1102439"/>
                    <a:gd name="T26" fmla="*/ 178665 w 783839"/>
                    <a:gd name="T27" fmla="*/ 481765 h 1102439"/>
                    <a:gd name="T28" fmla="*/ 188591 w 783839"/>
                    <a:gd name="T29" fmla="*/ 491907 h 1102439"/>
                    <a:gd name="T30" fmla="*/ 218369 w 783839"/>
                    <a:gd name="T31" fmla="*/ 502049 h 1102439"/>
                    <a:gd name="T32" fmla="*/ 233257 w 783839"/>
                    <a:gd name="T33" fmla="*/ 507121 h 1102439"/>
                    <a:gd name="T34" fmla="*/ 263035 w 783839"/>
                    <a:gd name="T35" fmla="*/ 522335 h 1102439"/>
                    <a:gd name="T36" fmla="*/ 307701 w 783839"/>
                    <a:gd name="T37" fmla="*/ 542619 h 1102439"/>
                    <a:gd name="T38" fmla="*/ 337479 w 783839"/>
                    <a:gd name="T39" fmla="*/ 552761 h 1102439"/>
                    <a:gd name="T40" fmla="*/ 392071 w 783839"/>
                    <a:gd name="T41" fmla="*/ 547691 h 110243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783839" h="1102439">
                      <a:moveTo>
                        <a:pt x="0" y="0"/>
                      </a:moveTo>
                      <a:cubicBezTo>
                        <a:pt x="3307" y="16536"/>
                        <a:pt x="5831" y="33248"/>
                        <a:pt x="9921" y="49608"/>
                      </a:cubicBezTo>
                      <a:cubicBezTo>
                        <a:pt x="12457" y="59754"/>
                        <a:pt x="18123" y="69057"/>
                        <a:pt x="19842" y="79373"/>
                      </a:cubicBezTo>
                      <a:cubicBezTo>
                        <a:pt x="24765" y="108914"/>
                        <a:pt x="26456" y="138903"/>
                        <a:pt x="29763" y="168668"/>
                      </a:cubicBezTo>
                      <a:cubicBezTo>
                        <a:pt x="21561" y="267103"/>
                        <a:pt x="12142" y="292957"/>
                        <a:pt x="29763" y="386943"/>
                      </a:cubicBezTo>
                      <a:cubicBezTo>
                        <a:pt x="33617" y="407501"/>
                        <a:pt x="49605" y="446473"/>
                        <a:pt x="49605" y="446473"/>
                      </a:cubicBezTo>
                      <a:cubicBezTo>
                        <a:pt x="56040" y="562297"/>
                        <a:pt x="47355" y="608384"/>
                        <a:pt x="79369" y="704434"/>
                      </a:cubicBezTo>
                      <a:lnTo>
                        <a:pt x="99211" y="763964"/>
                      </a:lnTo>
                      <a:cubicBezTo>
                        <a:pt x="102518" y="773886"/>
                        <a:pt x="101737" y="786334"/>
                        <a:pt x="109132" y="793729"/>
                      </a:cubicBezTo>
                      <a:cubicBezTo>
                        <a:pt x="134996" y="819594"/>
                        <a:pt x="155686" y="846771"/>
                        <a:pt x="188502" y="863180"/>
                      </a:cubicBezTo>
                      <a:cubicBezTo>
                        <a:pt x="197856" y="867857"/>
                        <a:pt x="208911" y="868425"/>
                        <a:pt x="218265" y="873102"/>
                      </a:cubicBezTo>
                      <a:cubicBezTo>
                        <a:pt x="295186" y="911565"/>
                        <a:pt x="202990" y="877932"/>
                        <a:pt x="277792" y="902866"/>
                      </a:cubicBezTo>
                      <a:cubicBezTo>
                        <a:pt x="284406" y="909481"/>
                        <a:pt x="289268" y="918527"/>
                        <a:pt x="297634" y="922710"/>
                      </a:cubicBezTo>
                      <a:cubicBezTo>
                        <a:pt x="316341" y="932064"/>
                        <a:pt x="357161" y="942553"/>
                        <a:pt x="357161" y="942553"/>
                      </a:cubicBezTo>
                      <a:cubicBezTo>
                        <a:pt x="363775" y="949167"/>
                        <a:pt x="368637" y="958213"/>
                        <a:pt x="377004" y="962396"/>
                      </a:cubicBezTo>
                      <a:cubicBezTo>
                        <a:pt x="395711" y="971750"/>
                        <a:pt x="416689" y="975625"/>
                        <a:pt x="436531" y="982239"/>
                      </a:cubicBezTo>
                      <a:cubicBezTo>
                        <a:pt x="446452" y="985546"/>
                        <a:pt x="457593" y="986360"/>
                        <a:pt x="466294" y="992161"/>
                      </a:cubicBezTo>
                      <a:cubicBezTo>
                        <a:pt x="551589" y="1049027"/>
                        <a:pt x="443671" y="980849"/>
                        <a:pt x="525821" y="1021926"/>
                      </a:cubicBezTo>
                      <a:cubicBezTo>
                        <a:pt x="620153" y="1069094"/>
                        <a:pt x="461537" y="1010418"/>
                        <a:pt x="615111" y="1061612"/>
                      </a:cubicBezTo>
                      <a:lnTo>
                        <a:pt x="674638" y="1081455"/>
                      </a:lnTo>
                      <a:cubicBezTo>
                        <a:pt x="790358" y="1091976"/>
                        <a:pt x="783771" y="1127905"/>
                        <a:pt x="783771" y="1071534"/>
                      </a:cubicBezTo>
                    </a:path>
                  </a:pathLst>
                </a:custGeom>
                <a:noFill/>
                <a:ln w="12700" cap="flat" cmpd="sng">
                  <a:solidFill>
                    <a:schemeClr val="tx1"/>
                  </a:solidFill>
                  <a:prstDash val="solid"/>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p>
                  <a:endParaRPr lang="en-US"/>
                </a:p>
              </p:txBody>
            </p:sp>
            <p:sp>
              <p:nvSpPr>
                <p:cNvPr id="14484" name="Freeform 14483">
                  <a:extLst>
                    <a:ext uri="{FF2B5EF4-FFF2-40B4-BE49-F238E27FC236}">
                      <a16:creationId xmlns:a16="http://schemas.microsoft.com/office/drawing/2014/main" id="{E835DFED-E7CB-6329-8E9F-B9D567FE5EDA}"/>
                    </a:ext>
                  </a:extLst>
                </p:cNvPr>
                <p:cNvSpPr>
                  <a:spLocks/>
                </p:cNvSpPr>
                <p:nvPr/>
              </p:nvSpPr>
              <p:spPr bwMode="auto">
                <a:xfrm>
                  <a:off x="6596360" y="1563444"/>
                  <a:ext cx="1071848" cy="1990026"/>
                </a:xfrm>
                <a:custGeom>
                  <a:avLst/>
                  <a:gdLst/>
                  <a:ahLst/>
                  <a:cxnLst/>
                  <a:rect l="0" t="0" r="r" b="b"/>
                  <a:pathLst>
                    <a:path w="771706" h="1519189">
                      <a:moveTo>
                        <a:pt x="6077" y="97228"/>
                      </a:moveTo>
                      <a:cubicBezTo>
                        <a:pt x="23489" y="75461"/>
                        <a:pt x="26042" y="65976"/>
                        <a:pt x="48612" y="54690"/>
                      </a:cubicBezTo>
                      <a:cubicBezTo>
                        <a:pt x="54341" y="51825"/>
                        <a:pt x="60765" y="50639"/>
                        <a:pt x="66841" y="48614"/>
                      </a:cubicBezTo>
                      <a:cubicBezTo>
                        <a:pt x="70892" y="42537"/>
                        <a:pt x="73830" y="35547"/>
                        <a:pt x="78994" y="30383"/>
                      </a:cubicBezTo>
                      <a:cubicBezTo>
                        <a:pt x="93436" y="15940"/>
                        <a:pt x="115635" y="12092"/>
                        <a:pt x="133682" y="6076"/>
                      </a:cubicBezTo>
                      <a:lnTo>
                        <a:pt x="151911" y="0"/>
                      </a:lnTo>
                      <a:cubicBezTo>
                        <a:pt x="194141" y="4223"/>
                        <a:pt x="203941" y="2240"/>
                        <a:pt x="236981" y="12153"/>
                      </a:cubicBezTo>
                      <a:cubicBezTo>
                        <a:pt x="249251" y="15834"/>
                        <a:pt x="262780" y="17201"/>
                        <a:pt x="273439" y="24307"/>
                      </a:cubicBezTo>
                      <a:lnTo>
                        <a:pt x="309898" y="48614"/>
                      </a:lnTo>
                      <a:cubicBezTo>
                        <a:pt x="315974" y="52665"/>
                        <a:pt x="322963" y="55603"/>
                        <a:pt x="328127" y="60767"/>
                      </a:cubicBezTo>
                      <a:cubicBezTo>
                        <a:pt x="356685" y="89326"/>
                        <a:pt x="341589" y="71846"/>
                        <a:pt x="370662" y="115458"/>
                      </a:cubicBezTo>
                      <a:lnTo>
                        <a:pt x="382815" y="133688"/>
                      </a:lnTo>
                      <a:cubicBezTo>
                        <a:pt x="386866" y="139765"/>
                        <a:pt x="389804" y="146754"/>
                        <a:pt x="394968" y="151918"/>
                      </a:cubicBezTo>
                      <a:cubicBezTo>
                        <a:pt x="418361" y="175313"/>
                        <a:pt x="408430" y="162999"/>
                        <a:pt x="425350" y="188379"/>
                      </a:cubicBezTo>
                      <a:cubicBezTo>
                        <a:pt x="436044" y="220466"/>
                        <a:pt x="427873" y="201280"/>
                        <a:pt x="455732" y="243070"/>
                      </a:cubicBezTo>
                      <a:lnTo>
                        <a:pt x="467885" y="261300"/>
                      </a:lnTo>
                      <a:cubicBezTo>
                        <a:pt x="478579" y="293387"/>
                        <a:pt x="470408" y="274201"/>
                        <a:pt x="498267" y="315991"/>
                      </a:cubicBezTo>
                      <a:lnTo>
                        <a:pt x="510420" y="334221"/>
                      </a:lnTo>
                      <a:cubicBezTo>
                        <a:pt x="512445" y="340298"/>
                        <a:pt x="513385" y="346852"/>
                        <a:pt x="516496" y="352451"/>
                      </a:cubicBezTo>
                      <a:cubicBezTo>
                        <a:pt x="523589" y="365220"/>
                        <a:pt x="540802" y="388912"/>
                        <a:pt x="540802" y="388912"/>
                      </a:cubicBezTo>
                      <a:lnTo>
                        <a:pt x="552955" y="425372"/>
                      </a:lnTo>
                      <a:cubicBezTo>
                        <a:pt x="554980" y="431449"/>
                        <a:pt x="555478" y="438273"/>
                        <a:pt x="559031" y="443603"/>
                      </a:cubicBezTo>
                      <a:lnTo>
                        <a:pt x="571184" y="461833"/>
                      </a:lnTo>
                      <a:lnTo>
                        <a:pt x="589413" y="516524"/>
                      </a:lnTo>
                      <a:cubicBezTo>
                        <a:pt x="591439" y="522601"/>
                        <a:pt x="591937" y="529424"/>
                        <a:pt x="595490" y="534754"/>
                      </a:cubicBezTo>
                      <a:lnTo>
                        <a:pt x="607643" y="552984"/>
                      </a:lnTo>
                      <a:lnTo>
                        <a:pt x="668407" y="735287"/>
                      </a:lnTo>
                      <a:lnTo>
                        <a:pt x="686636" y="789978"/>
                      </a:lnTo>
                      <a:lnTo>
                        <a:pt x="692712" y="808208"/>
                      </a:lnTo>
                      <a:cubicBezTo>
                        <a:pt x="694738" y="814285"/>
                        <a:pt x="697236" y="820224"/>
                        <a:pt x="698789" y="826438"/>
                      </a:cubicBezTo>
                      <a:cubicBezTo>
                        <a:pt x="702840" y="842643"/>
                        <a:pt x="708196" y="858576"/>
                        <a:pt x="710942" y="875052"/>
                      </a:cubicBezTo>
                      <a:cubicBezTo>
                        <a:pt x="712967" y="887206"/>
                        <a:pt x="714030" y="899560"/>
                        <a:pt x="717018" y="911513"/>
                      </a:cubicBezTo>
                      <a:cubicBezTo>
                        <a:pt x="720125" y="923942"/>
                        <a:pt x="726064" y="935545"/>
                        <a:pt x="729171" y="947974"/>
                      </a:cubicBezTo>
                      <a:cubicBezTo>
                        <a:pt x="744312" y="1008541"/>
                        <a:pt x="738578" y="980112"/>
                        <a:pt x="747400" y="1033048"/>
                      </a:cubicBezTo>
                      <a:cubicBezTo>
                        <a:pt x="748580" y="1050161"/>
                        <a:pt x="758977" y="1219573"/>
                        <a:pt x="765629" y="1276118"/>
                      </a:cubicBezTo>
                      <a:cubicBezTo>
                        <a:pt x="767069" y="1288355"/>
                        <a:pt x="769680" y="1300425"/>
                        <a:pt x="771706" y="1312579"/>
                      </a:cubicBezTo>
                      <a:cubicBezTo>
                        <a:pt x="769680" y="1363219"/>
                        <a:pt x="769240" y="1413947"/>
                        <a:pt x="765629" y="1464498"/>
                      </a:cubicBezTo>
                      <a:cubicBezTo>
                        <a:pt x="764962" y="1473839"/>
                        <a:pt x="754306" y="1495433"/>
                        <a:pt x="747400" y="1500958"/>
                      </a:cubicBezTo>
                      <a:cubicBezTo>
                        <a:pt x="742399" y="1504959"/>
                        <a:pt x="734900" y="1504170"/>
                        <a:pt x="729171" y="1507035"/>
                      </a:cubicBezTo>
                      <a:cubicBezTo>
                        <a:pt x="722639" y="1510301"/>
                        <a:pt x="717018" y="1515138"/>
                        <a:pt x="710942" y="1519189"/>
                      </a:cubicBezTo>
                      <a:cubicBezTo>
                        <a:pt x="692716" y="1516151"/>
                        <a:pt x="654076" y="1511659"/>
                        <a:pt x="638025" y="1500958"/>
                      </a:cubicBezTo>
                      <a:lnTo>
                        <a:pt x="601566" y="1476651"/>
                      </a:lnTo>
                      <a:cubicBezTo>
                        <a:pt x="595490" y="1472600"/>
                        <a:pt x="588501" y="1469662"/>
                        <a:pt x="583337" y="1464498"/>
                      </a:cubicBezTo>
                      <a:cubicBezTo>
                        <a:pt x="554779" y="1435938"/>
                        <a:pt x="572260" y="1451037"/>
                        <a:pt x="528649" y="1421961"/>
                      </a:cubicBezTo>
                      <a:cubicBezTo>
                        <a:pt x="522573" y="1417910"/>
                        <a:pt x="517348" y="1412116"/>
                        <a:pt x="510420" y="1409807"/>
                      </a:cubicBezTo>
                      <a:lnTo>
                        <a:pt x="455732" y="1391577"/>
                      </a:lnTo>
                      <a:cubicBezTo>
                        <a:pt x="449656" y="1389551"/>
                        <a:pt x="442832" y="1389053"/>
                        <a:pt x="437503" y="1385500"/>
                      </a:cubicBezTo>
                      <a:cubicBezTo>
                        <a:pt x="425350" y="1377398"/>
                        <a:pt x="414901" y="1365812"/>
                        <a:pt x="401044" y="1361193"/>
                      </a:cubicBezTo>
                      <a:lnTo>
                        <a:pt x="364586" y="1349040"/>
                      </a:lnTo>
                      <a:cubicBezTo>
                        <a:pt x="358509" y="1344989"/>
                        <a:pt x="353030" y="1339852"/>
                        <a:pt x="346356" y="1336886"/>
                      </a:cubicBezTo>
                      <a:cubicBezTo>
                        <a:pt x="334650" y="1331683"/>
                        <a:pt x="322051" y="1328784"/>
                        <a:pt x="309898" y="1324733"/>
                      </a:cubicBezTo>
                      <a:lnTo>
                        <a:pt x="291669" y="1318656"/>
                      </a:lnTo>
                      <a:lnTo>
                        <a:pt x="273439" y="1312579"/>
                      </a:lnTo>
                      <a:cubicBezTo>
                        <a:pt x="267363" y="1310553"/>
                        <a:pt x="261491" y="1307758"/>
                        <a:pt x="255210" y="1306502"/>
                      </a:cubicBezTo>
                      <a:cubicBezTo>
                        <a:pt x="234955" y="1302451"/>
                        <a:pt x="214821" y="1297745"/>
                        <a:pt x="194446" y="1294349"/>
                      </a:cubicBezTo>
                      <a:cubicBezTo>
                        <a:pt x="172369" y="1290669"/>
                        <a:pt x="111798" y="1280976"/>
                        <a:pt x="97223" y="1276118"/>
                      </a:cubicBezTo>
                      <a:lnTo>
                        <a:pt x="78994" y="1270042"/>
                      </a:lnTo>
                      <a:cubicBezTo>
                        <a:pt x="44161" y="1217788"/>
                        <a:pt x="85925" y="1283904"/>
                        <a:pt x="60765" y="1233581"/>
                      </a:cubicBezTo>
                      <a:cubicBezTo>
                        <a:pt x="45282" y="1202613"/>
                        <a:pt x="44297" y="1225925"/>
                        <a:pt x="36459" y="1178890"/>
                      </a:cubicBezTo>
                      <a:cubicBezTo>
                        <a:pt x="27037" y="1122350"/>
                        <a:pt x="31609" y="1154690"/>
                        <a:pt x="24306" y="1081662"/>
                      </a:cubicBezTo>
                      <a:cubicBezTo>
                        <a:pt x="26332" y="1051278"/>
                        <a:pt x="30383" y="1020962"/>
                        <a:pt x="30383" y="990511"/>
                      </a:cubicBezTo>
                      <a:cubicBezTo>
                        <a:pt x="30383" y="982159"/>
                        <a:pt x="26056" y="974370"/>
                        <a:pt x="24306" y="966204"/>
                      </a:cubicBezTo>
                      <a:cubicBezTo>
                        <a:pt x="19978" y="946005"/>
                        <a:pt x="15549" y="925812"/>
                        <a:pt x="12153" y="905436"/>
                      </a:cubicBezTo>
                      <a:cubicBezTo>
                        <a:pt x="2731" y="848896"/>
                        <a:pt x="7303" y="881236"/>
                        <a:pt x="0" y="808208"/>
                      </a:cubicBezTo>
                      <a:cubicBezTo>
                        <a:pt x="2026" y="753517"/>
                        <a:pt x="2554" y="698751"/>
                        <a:pt x="6077" y="644136"/>
                      </a:cubicBezTo>
                      <a:cubicBezTo>
                        <a:pt x="6615" y="635802"/>
                        <a:pt x="10614" y="628038"/>
                        <a:pt x="12153" y="619829"/>
                      </a:cubicBezTo>
                      <a:cubicBezTo>
                        <a:pt x="16694" y="595609"/>
                        <a:pt x="24306" y="546908"/>
                        <a:pt x="24306" y="546908"/>
                      </a:cubicBezTo>
                      <a:lnTo>
                        <a:pt x="18230" y="516524"/>
                      </a:lnTo>
                    </a:path>
                  </a:pathLst>
                </a:custGeom>
                <a:noFill/>
                <a:ln w="12700" cap="flat" cmpd="sng">
                  <a:solidFill>
                    <a:srgbClr val="000000"/>
                  </a:solidFill>
                  <a:prstDash val="solid"/>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p>
                  <a:endParaRPr lang="en-US"/>
                </a:p>
              </p:txBody>
            </p:sp>
            <p:sp>
              <p:nvSpPr>
                <p:cNvPr id="14485" name="Freeform 14484">
                  <a:extLst>
                    <a:ext uri="{FF2B5EF4-FFF2-40B4-BE49-F238E27FC236}">
                      <a16:creationId xmlns:a16="http://schemas.microsoft.com/office/drawing/2014/main" id="{1B2BF55C-B212-1166-7847-760548AB7BBE}"/>
                    </a:ext>
                  </a:extLst>
                </p:cNvPr>
                <p:cNvSpPr>
                  <a:spLocks/>
                </p:cNvSpPr>
                <p:nvPr/>
              </p:nvSpPr>
              <p:spPr bwMode="auto">
                <a:xfrm>
                  <a:off x="5365079" y="1607623"/>
                  <a:ext cx="1041114" cy="1945847"/>
                </a:xfrm>
                <a:custGeom>
                  <a:avLst/>
                  <a:gdLst/>
                  <a:ahLst/>
                  <a:cxnLst/>
                  <a:rect l="0" t="0" r="r" b="b"/>
                  <a:pathLst>
                    <a:path w="760953" h="1507036">
                      <a:moveTo>
                        <a:pt x="741323" y="78998"/>
                      </a:moveTo>
                      <a:cubicBezTo>
                        <a:pt x="731196" y="76972"/>
                        <a:pt x="720343" y="77195"/>
                        <a:pt x="710941" y="72921"/>
                      </a:cubicBezTo>
                      <a:cubicBezTo>
                        <a:pt x="697644" y="66877"/>
                        <a:pt x="686636" y="56716"/>
                        <a:pt x="674483" y="48614"/>
                      </a:cubicBezTo>
                      <a:lnTo>
                        <a:pt x="656253" y="36461"/>
                      </a:lnTo>
                      <a:cubicBezTo>
                        <a:pt x="650177" y="32410"/>
                        <a:pt x="644952" y="26617"/>
                        <a:pt x="638024" y="24307"/>
                      </a:cubicBezTo>
                      <a:cubicBezTo>
                        <a:pt x="631948" y="22281"/>
                        <a:pt x="625524" y="21095"/>
                        <a:pt x="619795" y="18230"/>
                      </a:cubicBezTo>
                      <a:cubicBezTo>
                        <a:pt x="572680" y="-5329"/>
                        <a:pt x="629155" y="15274"/>
                        <a:pt x="583336" y="0"/>
                      </a:cubicBezTo>
                      <a:cubicBezTo>
                        <a:pt x="561056" y="2026"/>
                        <a:pt x="538672" y="3120"/>
                        <a:pt x="516496" y="6077"/>
                      </a:cubicBezTo>
                      <a:cubicBezTo>
                        <a:pt x="503783" y="7772"/>
                        <a:pt x="486456" y="14065"/>
                        <a:pt x="473961" y="18230"/>
                      </a:cubicBezTo>
                      <a:cubicBezTo>
                        <a:pt x="467885" y="22281"/>
                        <a:pt x="462264" y="27118"/>
                        <a:pt x="455732" y="30384"/>
                      </a:cubicBezTo>
                      <a:cubicBezTo>
                        <a:pt x="450003" y="33249"/>
                        <a:pt x="443101" y="33350"/>
                        <a:pt x="437502" y="36461"/>
                      </a:cubicBezTo>
                      <a:cubicBezTo>
                        <a:pt x="424734" y="43555"/>
                        <a:pt x="413197" y="52666"/>
                        <a:pt x="401044" y="60768"/>
                      </a:cubicBezTo>
                      <a:lnTo>
                        <a:pt x="382814" y="72921"/>
                      </a:lnTo>
                      <a:lnTo>
                        <a:pt x="358509" y="109382"/>
                      </a:lnTo>
                      <a:lnTo>
                        <a:pt x="346356" y="127612"/>
                      </a:lnTo>
                      <a:cubicBezTo>
                        <a:pt x="331085" y="173430"/>
                        <a:pt x="351684" y="116957"/>
                        <a:pt x="328127" y="164072"/>
                      </a:cubicBezTo>
                      <a:cubicBezTo>
                        <a:pt x="325262" y="169801"/>
                        <a:pt x="325161" y="176703"/>
                        <a:pt x="322050" y="182303"/>
                      </a:cubicBezTo>
                      <a:cubicBezTo>
                        <a:pt x="314957" y="195071"/>
                        <a:pt x="305847" y="206610"/>
                        <a:pt x="297745" y="218763"/>
                      </a:cubicBezTo>
                      <a:lnTo>
                        <a:pt x="273439" y="255224"/>
                      </a:lnTo>
                      <a:lnTo>
                        <a:pt x="261286" y="273454"/>
                      </a:lnTo>
                      <a:cubicBezTo>
                        <a:pt x="259261" y="279531"/>
                        <a:pt x="258321" y="286085"/>
                        <a:pt x="255210" y="291684"/>
                      </a:cubicBezTo>
                      <a:cubicBezTo>
                        <a:pt x="248117" y="304453"/>
                        <a:pt x="230904" y="328145"/>
                        <a:pt x="230904" y="328145"/>
                      </a:cubicBezTo>
                      <a:cubicBezTo>
                        <a:pt x="220210" y="360232"/>
                        <a:pt x="228381" y="341046"/>
                        <a:pt x="200522" y="382836"/>
                      </a:cubicBezTo>
                      <a:lnTo>
                        <a:pt x="188369" y="401066"/>
                      </a:lnTo>
                      <a:cubicBezTo>
                        <a:pt x="186344" y="407143"/>
                        <a:pt x="185157" y="413567"/>
                        <a:pt x="182293" y="419296"/>
                      </a:cubicBezTo>
                      <a:cubicBezTo>
                        <a:pt x="179027" y="425829"/>
                        <a:pt x="173106" y="430853"/>
                        <a:pt x="170140" y="437527"/>
                      </a:cubicBezTo>
                      <a:cubicBezTo>
                        <a:pt x="141217" y="502607"/>
                        <a:pt x="173337" y="450962"/>
                        <a:pt x="145834" y="492217"/>
                      </a:cubicBezTo>
                      <a:cubicBezTo>
                        <a:pt x="143809" y="498294"/>
                        <a:pt x="142622" y="504719"/>
                        <a:pt x="139758" y="510448"/>
                      </a:cubicBezTo>
                      <a:cubicBezTo>
                        <a:pt x="136492" y="516980"/>
                        <a:pt x="130571" y="522004"/>
                        <a:pt x="127605" y="528678"/>
                      </a:cubicBezTo>
                      <a:cubicBezTo>
                        <a:pt x="98678" y="593765"/>
                        <a:pt x="130804" y="542108"/>
                        <a:pt x="103299" y="583369"/>
                      </a:cubicBezTo>
                      <a:cubicBezTo>
                        <a:pt x="101274" y="589446"/>
                        <a:pt x="98612" y="595346"/>
                        <a:pt x="97223" y="601599"/>
                      </a:cubicBezTo>
                      <a:cubicBezTo>
                        <a:pt x="88106" y="642628"/>
                        <a:pt x="90249" y="664366"/>
                        <a:pt x="85070" y="710981"/>
                      </a:cubicBezTo>
                      <a:cubicBezTo>
                        <a:pt x="83231" y="727529"/>
                        <a:pt x="68609" y="802905"/>
                        <a:pt x="66841" y="808209"/>
                      </a:cubicBezTo>
                      <a:cubicBezTo>
                        <a:pt x="64815" y="814286"/>
                        <a:pt x="62204" y="820198"/>
                        <a:pt x="60764" y="826439"/>
                      </a:cubicBezTo>
                      <a:cubicBezTo>
                        <a:pt x="56119" y="846567"/>
                        <a:pt x="53621" y="867167"/>
                        <a:pt x="48611" y="887207"/>
                      </a:cubicBezTo>
                      <a:cubicBezTo>
                        <a:pt x="46586" y="895309"/>
                        <a:pt x="43908" y="903276"/>
                        <a:pt x="42535" y="911514"/>
                      </a:cubicBezTo>
                      <a:cubicBezTo>
                        <a:pt x="39851" y="927623"/>
                        <a:pt x="38617" y="943941"/>
                        <a:pt x="36459" y="960128"/>
                      </a:cubicBezTo>
                      <a:cubicBezTo>
                        <a:pt x="34566" y="974325"/>
                        <a:pt x="32737" y="988537"/>
                        <a:pt x="30382" y="1002665"/>
                      </a:cubicBezTo>
                      <a:cubicBezTo>
                        <a:pt x="26523" y="1025821"/>
                        <a:pt x="23694" y="1035495"/>
                        <a:pt x="18229" y="1057356"/>
                      </a:cubicBezTo>
                      <a:cubicBezTo>
                        <a:pt x="16204" y="1077612"/>
                        <a:pt x="13657" y="1097822"/>
                        <a:pt x="12153" y="1118123"/>
                      </a:cubicBezTo>
                      <a:cubicBezTo>
                        <a:pt x="9605" y="1152523"/>
                        <a:pt x="8370" y="1187010"/>
                        <a:pt x="6076" y="1221428"/>
                      </a:cubicBezTo>
                      <a:cubicBezTo>
                        <a:pt x="4319" y="1247780"/>
                        <a:pt x="2025" y="1274093"/>
                        <a:pt x="0" y="1300426"/>
                      </a:cubicBezTo>
                      <a:cubicBezTo>
                        <a:pt x="17613" y="1353270"/>
                        <a:pt x="-7551" y="1272857"/>
                        <a:pt x="12153" y="1397654"/>
                      </a:cubicBezTo>
                      <a:cubicBezTo>
                        <a:pt x="14151" y="1410308"/>
                        <a:pt x="20255" y="1421961"/>
                        <a:pt x="24306" y="1434115"/>
                      </a:cubicBezTo>
                      <a:cubicBezTo>
                        <a:pt x="26331" y="1440192"/>
                        <a:pt x="26829" y="1447015"/>
                        <a:pt x="30382" y="1452345"/>
                      </a:cubicBezTo>
                      <a:cubicBezTo>
                        <a:pt x="45234" y="1474623"/>
                        <a:pt x="49288" y="1490831"/>
                        <a:pt x="72917" y="1500959"/>
                      </a:cubicBezTo>
                      <a:cubicBezTo>
                        <a:pt x="80593" y="1504249"/>
                        <a:pt x="89121" y="1505010"/>
                        <a:pt x="97223" y="1507036"/>
                      </a:cubicBezTo>
                      <a:cubicBezTo>
                        <a:pt x="125870" y="1502261"/>
                        <a:pt x="132607" y="1502134"/>
                        <a:pt x="157987" y="1494882"/>
                      </a:cubicBezTo>
                      <a:cubicBezTo>
                        <a:pt x="164146" y="1493122"/>
                        <a:pt x="170487" y="1491670"/>
                        <a:pt x="176216" y="1488805"/>
                      </a:cubicBezTo>
                      <a:cubicBezTo>
                        <a:pt x="198844" y="1477490"/>
                        <a:pt x="192519" y="1475220"/>
                        <a:pt x="212675" y="1458422"/>
                      </a:cubicBezTo>
                      <a:cubicBezTo>
                        <a:pt x="218285" y="1453747"/>
                        <a:pt x="224828" y="1450319"/>
                        <a:pt x="230904" y="1446268"/>
                      </a:cubicBezTo>
                      <a:cubicBezTo>
                        <a:pt x="263312" y="1397654"/>
                        <a:pt x="220777" y="1456396"/>
                        <a:pt x="261286" y="1415884"/>
                      </a:cubicBezTo>
                      <a:cubicBezTo>
                        <a:pt x="266450" y="1410720"/>
                        <a:pt x="267943" y="1402463"/>
                        <a:pt x="273439" y="1397654"/>
                      </a:cubicBezTo>
                      <a:cubicBezTo>
                        <a:pt x="284431" y="1388036"/>
                        <a:pt x="309897" y="1373347"/>
                        <a:pt x="309897" y="1373347"/>
                      </a:cubicBezTo>
                      <a:cubicBezTo>
                        <a:pt x="330152" y="1342963"/>
                        <a:pt x="315973" y="1359169"/>
                        <a:pt x="358509" y="1330810"/>
                      </a:cubicBezTo>
                      <a:lnTo>
                        <a:pt x="394967" y="1306503"/>
                      </a:lnTo>
                      <a:cubicBezTo>
                        <a:pt x="401044" y="1302452"/>
                        <a:pt x="406268" y="1296658"/>
                        <a:pt x="413197" y="1294349"/>
                      </a:cubicBezTo>
                      <a:lnTo>
                        <a:pt x="431426" y="1288273"/>
                      </a:lnTo>
                      <a:cubicBezTo>
                        <a:pt x="460312" y="1269013"/>
                        <a:pt x="442729" y="1278427"/>
                        <a:pt x="486114" y="1263965"/>
                      </a:cubicBezTo>
                      <a:lnTo>
                        <a:pt x="504343" y="1257889"/>
                      </a:lnTo>
                      <a:cubicBezTo>
                        <a:pt x="510419" y="1255863"/>
                        <a:pt x="516291" y="1253068"/>
                        <a:pt x="522572" y="1251812"/>
                      </a:cubicBezTo>
                      <a:lnTo>
                        <a:pt x="552954" y="1245735"/>
                      </a:lnTo>
                      <a:cubicBezTo>
                        <a:pt x="583161" y="1255804"/>
                        <a:pt x="573789" y="1255594"/>
                        <a:pt x="619795" y="1245735"/>
                      </a:cubicBezTo>
                      <a:cubicBezTo>
                        <a:pt x="632321" y="1243051"/>
                        <a:pt x="644100" y="1237633"/>
                        <a:pt x="656253" y="1233582"/>
                      </a:cubicBezTo>
                      <a:lnTo>
                        <a:pt x="674483" y="1227505"/>
                      </a:lnTo>
                      <a:cubicBezTo>
                        <a:pt x="717017" y="1199147"/>
                        <a:pt x="702839" y="1215351"/>
                        <a:pt x="723094" y="1184968"/>
                      </a:cubicBezTo>
                      <a:lnTo>
                        <a:pt x="735247" y="1148507"/>
                      </a:lnTo>
                      <a:cubicBezTo>
                        <a:pt x="737272" y="1142430"/>
                        <a:pt x="740270" y="1136595"/>
                        <a:pt x="741323" y="1130277"/>
                      </a:cubicBezTo>
                      <a:lnTo>
                        <a:pt x="747400" y="1093816"/>
                      </a:lnTo>
                      <a:cubicBezTo>
                        <a:pt x="763786" y="823439"/>
                        <a:pt x="764689" y="895945"/>
                        <a:pt x="753476" y="565138"/>
                      </a:cubicBezTo>
                      <a:cubicBezTo>
                        <a:pt x="753191" y="556735"/>
                        <a:pt x="740366" y="501707"/>
                        <a:pt x="735247" y="498294"/>
                      </a:cubicBezTo>
                      <a:lnTo>
                        <a:pt x="717018" y="486141"/>
                      </a:lnTo>
                      <a:cubicBezTo>
                        <a:pt x="703741" y="466225"/>
                        <a:pt x="712168" y="467910"/>
                        <a:pt x="698788" y="467910"/>
                      </a:cubicBezTo>
                    </a:path>
                  </a:pathLst>
                </a:custGeom>
                <a:noFill/>
                <a:ln w="12700" cap="flat" cmpd="sng">
                  <a:solidFill>
                    <a:srgbClr val="000000"/>
                  </a:solidFill>
                  <a:prstDash val="solid"/>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p>
                  <a:endParaRPr lang="en-US"/>
                </a:p>
              </p:txBody>
            </p:sp>
            <p:sp>
              <p:nvSpPr>
                <p:cNvPr id="14486" name="Freeform 14485">
                  <a:extLst>
                    <a:ext uri="{FF2B5EF4-FFF2-40B4-BE49-F238E27FC236}">
                      <a16:creationId xmlns:a16="http://schemas.microsoft.com/office/drawing/2014/main" id="{C12ED742-5F04-5E1F-5D4B-B7A6F08EB21D}"/>
                    </a:ext>
                  </a:extLst>
                </p:cNvPr>
                <p:cNvSpPr/>
                <p:nvPr/>
              </p:nvSpPr>
              <p:spPr>
                <a:xfrm>
                  <a:off x="5844967" y="1678455"/>
                  <a:ext cx="417558" cy="433415"/>
                </a:xfrm>
                <a:custGeom>
                  <a:avLst/>
                  <a:gdLst>
                    <a:gd name="connsiteX0" fmla="*/ 206136 w 417558"/>
                    <a:gd name="connsiteY0" fmla="*/ 0 h 433415"/>
                    <a:gd name="connsiteX1" fmla="*/ 169137 w 417558"/>
                    <a:gd name="connsiteY1" fmla="*/ 15857 h 433415"/>
                    <a:gd name="connsiteX2" fmla="*/ 116282 w 417558"/>
                    <a:gd name="connsiteY2" fmla="*/ 26428 h 433415"/>
                    <a:gd name="connsiteX3" fmla="*/ 89854 w 417558"/>
                    <a:gd name="connsiteY3" fmla="*/ 58141 h 433415"/>
                    <a:gd name="connsiteX4" fmla="*/ 52855 w 417558"/>
                    <a:gd name="connsiteY4" fmla="*/ 100426 h 433415"/>
                    <a:gd name="connsiteX5" fmla="*/ 31713 w 417558"/>
                    <a:gd name="connsiteY5" fmla="*/ 132139 h 433415"/>
                    <a:gd name="connsiteX6" fmla="*/ 21142 w 417558"/>
                    <a:gd name="connsiteY6" fmla="*/ 147996 h 433415"/>
                    <a:gd name="connsiteX7" fmla="*/ 5285 w 417558"/>
                    <a:gd name="connsiteY7" fmla="*/ 179709 h 433415"/>
                    <a:gd name="connsiteX8" fmla="*/ 0 w 417558"/>
                    <a:gd name="connsiteY8" fmla="*/ 195566 h 433415"/>
                    <a:gd name="connsiteX9" fmla="*/ 15857 w 417558"/>
                    <a:gd name="connsiteY9" fmla="*/ 306562 h 433415"/>
                    <a:gd name="connsiteX10" fmla="*/ 36999 w 417558"/>
                    <a:gd name="connsiteY10" fmla="*/ 338276 h 433415"/>
                    <a:gd name="connsiteX11" fmla="*/ 58141 w 417558"/>
                    <a:gd name="connsiteY11" fmla="*/ 369989 h 433415"/>
                    <a:gd name="connsiteX12" fmla="*/ 68712 w 417558"/>
                    <a:gd name="connsiteY12" fmla="*/ 385846 h 433415"/>
                    <a:gd name="connsiteX13" fmla="*/ 116282 w 417558"/>
                    <a:gd name="connsiteY13" fmla="*/ 422844 h 433415"/>
                    <a:gd name="connsiteX14" fmla="*/ 147995 w 417558"/>
                    <a:gd name="connsiteY14" fmla="*/ 433415 h 433415"/>
                    <a:gd name="connsiteX15" fmla="*/ 206136 w 417558"/>
                    <a:gd name="connsiteY15" fmla="*/ 428130 h 433415"/>
                    <a:gd name="connsiteX16" fmla="*/ 332989 w 417558"/>
                    <a:gd name="connsiteY16" fmla="*/ 428130 h 433415"/>
                    <a:gd name="connsiteX17" fmla="*/ 343561 w 417558"/>
                    <a:gd name="connsiteY17" fmla="*/ 412273 h 433415"/>
                    <a:gd name="connsiteX18" fmla="*/ 364703 w 417558"/>
                    <a:gd name="connsiteY18" fmla="*/ 364703 h 433415"/>
                    <a:gd name="connsiteX19" fmla="*/ 380559 w 417558"/>
                    <a:gd name="connsiteY19" fmla="*/ 354132 h 433415"/>
                    <a:gd name="connsiteX20" fmla="*/ 406987 w 417558"/>
                    <a:gd name="connsiteY20" fmla="*/ 306562 h 433415"/>
                    <a:gd name="connsiteX21" fmla="*/ 417558 w 417558"/>
                    <a:gd name="connsiteY21" fmla="*/ 169138 h 433415"/>
                    <a:gd name="connsiteX22" fmla="*/ 406987 w 417558"/>
                    <a:gd name="connsiteY22" fmla="*/ 116283 h 433415"/>
                    <a:gd name="connsiteX23" fmla="*/ 348846 w 417558"/>
                    <a:gd name="connsiteY23" fmla="*/ 68713 h 433415"/>
                    <a:gd name="connsiteX24" fmla="*/ 338275 w 417558"/>
                    <a:gd name="connsiteY24" fmla="*/ 58141 h 433415"/>
                    <a:gd name="connsiteX25" fmla="*/ 327704 w 417558"/>
                    <a:gd name="connsiteY25" fmla="*/ 42285 h 433415"/>
                    <a:gd name="connsiteX26" fmla="*/ 311847 w 417558"/>
                    <a:gd name="connsiteY26" fmla="*/ 36999 h 433415"/>
                    <a:gd name="connsiteX27" fmla="*/ 295991 w 417558"/>
                    <a:gd name="connsiteY27" fmla="*/ 26428 h 433415"/>
                    <a:gd name="connsiteX28" fmla="*/ 258992 w 417558"/>
                    <a:gd name="connsiteY28" fmla="*/ 15857 h 433415"/>
                    <a:gd name="connsiteX29" fmla="*/ 206136 w 417558"/>
                    <a:gd name="connsiteY29" fmla="*/ 0 h 433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17558" h="433415">
                      <a:moveTo>
                        <a:pt x="206136" y="0"/>
                      </a:moveTo>
                      <a:cubicBezTo>
                        <a:pt x="191160" y="0"/>
                        <a:pt x="181747" y="11271"/>
                        <a:pt x="169137" y="15857"/>
                      </a:cubicBezTo>
                      <a:cubicBezTo>
                        <a:pt x="155789" y="20711"/>
                        <a:pt x="128324" y="24421"/>
                        <a:pt x="116282" y="26428"/>
                      </a:cubicBezTo>
                      <a:cubicBezTo>
                        <a:pt x="78507" y="83092"/>
                        <a:pt x="137334" y="-2905"/>
                        <a:pt x="89854" y="58141"/>
                      </a:cubicBezTo>
                      <a:cubicBezTo>
                        <a:pt x="56648" y="100834"/>
                        <a:pt x="83553" y="79961"/>
                        <a:pt x="52855" y="100426"/>
                      </a:cubicBezTo>
                      <a:lnTo>
                        <a:pt x="31713" y="132139"/>
                      </a:lnTo>
                      <a:lnTo>
                        <a:pt x="21142" y="147996"/>
                      </a:lnTo>
                      <a:cubicBezTo>
                        <a:pt x="7857" y="187852"/>
                        <a:pt x="25779" y="138722"/>
                        <a:pt x="5285" y="179709"/>
                      </a:cubicBezTo>
                      <a:cubicBezTo>
                        <a:pt x="2793" y="184692"/>
                        <a:pt x="1762" y="190280"/>
                        <a:pt x="0" y="195566"/>
                      </a:cubicBezTo>
                      <a:cubicBezTo>
                        <a:pt x="1023" y="210918"/>
                        <a:pt x="-987" y="281296"/>
                        <a:pt x="15857" y="306562"/>
                      </a:cubicBezTo>
                      <a:lnTo>
                        <a:pt x="36999" y="338276"/>
                      </a:lnTo>
                      <a:cubicBezTo>
                        <a:pt x="46287" y="366142"/>
                        <a:pt x="36145" y="343593"/>
                        <a:pt x="58141" y="369989"/>
                      </a:cubicBezTo>
                      <a:cubicBezTo>
                        <a:pt x="62208" y="374869"/>
                        <a:pt x="64645" y="380966"/>
                        <a:pt x="68712" y="385846"/>
                      </a:cubicBezTo>
                      <a:cubicBezTo>
                        <a:pt x="79235" y="398474"/>
                        <a:pt x="102685" y="418312"/>
                        <a:pt x="116282" y="422844"/>
                      </a:cubicBezTo>
                      <a:lnTo>
                        <a:pt x="147995" y="433415"/>
                      </a:lnTo>
                      <a:cubicBezTo>
                        <a:pt x="167375" y="431653"/>
                        <a:pt x="186676" y="428130"/>
                        <a:pt x="206136" y="428130"/>
                      </a:cubicBezTo>
                      <a:cubicBezTo>
                        <a:pt x="354254" y="428130"/>
                        <a:pt x="237849" y="440021"/>
                        <a:pt x="332989" y="428130"/>
                      </a:cubicBezTo>
                      <a:cubicBezTo>
                        <a:pt x="336513" y="422844"/>
                        <a:pt x="340981" y="418078"/>
                        <a:pt x="343561" y="412273"/>
                      </a:cubicBezTo>
                      <a:cubicBezTo>
                        <a:pt x="351935" y="393431"/>
                        <a:pt x="350349" y="379058"/>
                        <a:pt x="364703" y="364703"/>
                      </a:cubicBezTo>
                      <a:cubicBezTo>
                        <a:pt x="369195" y="360211"/>
                        <a:pt x="375274" y="357656"/>
                        <a:pt x="380559" y="354132"/>
                      </a:cubicBezTo>
                      <a:cubicBezTo>
                        <a:pt x="404793" y="317783"/>
                        <a:pt x="397685" y="334472"/>
                        <a:pt x="406987" y="306562"/>
                      </a:cubicBezTo>
                      <a:cubicBezTo>
                        <a:pt x="413497" y="254486"/>
                        <a:pt x="417558" y="229882"/>
                        <a:pt x="417558" y="169138"/>
                      </a:cubicBezTo>
                      <a:cubicBezTo>
                        <a:pt x="417558" y="169098"/>
                        <a:pt x="413497" y="124963"/>
                        <a:pt x="406987" y="116283"/>
                      </a:cubicBezTo>
                      <a:cubicBezTo>
                        <a:pt x="365706" y="61243"/>
                        <a:pt x="396911" y="116782"/>
                        <a:pt x="348846" y="68713"/>
                      </a:cubicBezTo>
                      <a:cubicBezTo>
                        <a:pt x="345322" y="65189"/>
                        <a:pt x="341388" y="62032"/>
                        <a:pt x="338275" y="58141"/>
                      </a:cubicBezTo>
                      <a:cubicBezTo>
                        <a:pt x="334307" y="53181"/>
                        <a:pt x="332664" y="46253"/>
                        <a:pt x="327704" y="42285"/>
                      </a:cubicBezTo>
                      <a:cubicBezTo>
                        <a:pt x="323353" y="38804"/>
                        <a:pt x="316830" y="39491"/>
                        <a:pt x="311847" y="36999"/>
                      </a:cubicBezTo>
                      <a:cubicBezTo>
                        <a:pt x="306165" y="34158"/>
                        <a:pt x="301673" y="29269"/>
                        <a:pt x="295991" y="26428"/>
                      </a:cubicBezTo>
                      <a:cubicBezTo>
                        <a:pt x="288932" y="22899"/>
                        <a:pt x="265082" y="17210"/>
                        <a:pt x="258992" y="15857"/>
                      </a:cubicBezTo>
                      <a:cubicBezTo>
                        <a:pt x="232100" y="9881"/>
                        <a:pt x="221112" y="0"/>
                        <a:pt x="206136" y="0"/>
                      </a:cubicBezTo>
                      <a:close/>
                    </a:path>
                  </a:pathLst>
                </a:custGeom>
                <a:solidFill>
                  <a:schemeClr val="accent5">
                    <a:lumMod val="60000"/>
                    <a:lumOff val="40000"/>
                  </a:schemeClr>
                </a:solidFill>
                <a:ln w="57150">
                  <a:solidFill>
                    <a:schemeClr val="accent5">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2" name="TextBox 491">
                <a:extLst>
                  <a:ext uri="{FF2B5EF4-FFF2-40B4-BE49-F238E27FC236}">
                    <a16:creationId xmlns:a16="http://schemas.microsoft.com/office/drawing/2014/main" id="{89DC101A-A3AD-FB75-9907-F3A21B11B4E1}"/>
                  </a:ext>
                </a:extLst>
              </p:cNvPr>
              <p:cNvSpPr txBox="1"/>
              <p:nvPr/>
            </p:nvSpPr>
            <p:spPr>
              <a:xfrm>
                <a:off x="27451009" y="27127200"/>
                <a:ext cx="824265" cy="954107"/>
              </a:xfrm>
              <a:prstGeom prst="rect">
                <a:avLst/>
              </a:prstGeom>
              <a:noFill/>
            </p:spPr>
            <p:txBody>
              <a:bodyPr wrap="none" rtlCol="0">
                <a:spAutoFit/>
              </a:bodyPr>
              <a:lstStyle/>
              <a:p>
                <a:r>
                  <a:rPr lang="en-US" sz="2800" b="1">
                    <a:solidFill>
                      <a:srgbClr val="0432FF"/>
                    </a:solidFill>
                    <a:latin typeface="Helvetica" pitchFamily="2" charset="0"/>
                  </a:rPr>
                  <a:t>40X</a:t>
                </a:r>
                <a:endParaRPr lang="en-US" sz="2800">
                  <a:latin typeface="Helvetica" pitchFamily="2" charset="0"/>
                </a:endParaRPr>
              </a:p>
              <a:p>
                <a:r>
                  <a:rPr lang="en-US" sz="2800" b="1">
                    <a:solidFill>
                      <a:srgbClr val="7030A0"/>
                    </a:solidFill>
                    <a:latin typeface="Helvetica" pitchFamily="2" charset="0"/>
                  </a:rPr>
                  <a:t>4X</a:t>
                </a:r>
                <a:endParaRPr lang="en-US" sz="2800">
                  <a:latin typeface="Helvetica" pitchFamily="2" charset="0"/>
                </a:endParaRPr>
              </a:p>
            </p:txBody>
          </p:sp>
          <p:sp>
            <p:nvSpPr>
              <p:cNvPr id="493" name="TextBox 492">
                <a:extLst>
                  <a:ext uri="{FF2B5EF4-FFF2-40B4-BE49-F238E27FC236}">
                    <a16:creationId xmlns:a16="http://schemas.microsoft.com/office/drawing/2014/main" id="{639574C7-A579-7643-E49F-CF1294C9D016}"/>
                  </a:ext>
                </a:extLst>
              </p:cNvPr>
              <p:cNvSpPr txBox="1"/>
              <p:nvPr/>
            </p:nvSpPr>
            <p:spPr>
              <a:xfrm>
                <a:off x="26671800" y="29530442"/>
                <a:ext cx="1750800" cy="1015663"/>
              </a:xfrm>
              <a:prstGeom prst="rect">
                <a:avLst/>
              </a:prstGeom>
              <a:noFill/>
            </p:spPr>
            <p:txBody>
              <a:bodyPr wrap="none" rtlCol="0">
                <a:spAutoFit/>
              </a:bodyPr>
              <a:lstStyle/>
              <a:p>
                <a:r>
                  <a:rPr lang="en-US" b="1">
                    <a:solidFill>
                      <a:srgbClr val="0432FF"/>
                    </a:solidFill>
                    <a:latin typeface="Helvetica" pitchFamily="2" charset="0"/>
                  </a:rPr>
                  <a:t>Mechanical</a:t>
                </a:r>
              </a:p>
              <a:p>
                <a:r>
                  <a:rPr lang="en-US" b="1">
                    <a:solidFill>
                      <a:srgbClr val="0432FF"/>
                    </a:solidFill>
                    <a:latin typeface="Helvetica" pitchFamily="2" charset="0"/>
                  </a:rPr>
                  <a:t>stress</a:t>
                </a:r>
              </a:p>
              <a:p>
                <a:r>
                  <a:rPr lang="en-US" b="1">
                    <a:solidFill>
                      <a:srgbClr val="7030A0"/>
                    </a:solidFill>
                    <a:latin typeface="Helvetica" pitchFamily="2" charset="0"/>
                  </a:rPr>
                  <a:t>Alveolar size</a:t>
                </a:r>
              </a:p>
            </p:txBody>
          </p:sp>
          <p:sp>
            <p:nvSpPr>
              <p:cNvPr id="494" name="TextBox 493">
                <a:extLst>
                  <a:ext uri="{FF2B5EF4-FFF2-40B4-BE49-F238E27FC236}">
                    <a16:creationId xmlns:a16="http://schemas.microsoft.com/office/drawing/2014/main" id="{15AFFD99-BED8-62FE-D9D4-047C6AFD174D}"/>
                  </a:ext>
                </a:extLst>
              </p:cNvPr>
              <p:cNvSpPr txBox="1"/>
              <p:nvPr/>
            </p:nvSpPr>
            <p:spPr>
              <a:xfrm>
                <a:off x="27735095" y="28680104"/>
                <a:ext cx="498855" cy="707886"/>
              </a:xfrm>
              <a:prstGeom prst="rect">
                <a:avLst/>
              </a:prstGeom>
              <a:noFill/>
            </p:spPr>
            <p:txBody>
              <a:bodyPr wrap="none" rtlCol="0">
                <a:spAutoFit/>
              </a:bodyPr>
              <a:lstStyle/>
              <a:p>
                <a:r>
                  <a:rPr lang="en-US" b="1">
                    <a:solidFill>
                      <a:srgbClr val="0432FF"/>
                    </a:solidFill>
                    <a:latin typeface="Helvetica" pitchFamily="2" charset="0"/>
                  </a:rPr>
                  <a:t>1X</a:t>
                </a:r>
              </a:p>
              <a:p>
                <a:r>
                  <a:rPr lang="en-US" b="1">
                    <a:solidFill>
                      <a:srgbClr val="7030A0"/>
                    </a:solidFill>
                    <a:latin typeface="Helvetica" pitchFamily="2" charset="0"/>
                  </a:rPr>
                  <a:t>1X</a:t>
                </a:r>
              </a:p>
            </p:txBody>
          </p:sp>
        </p:grpSp>
        <p:sp>
          <p:nvSpPr>
            <p:cNvPr id="495" name="TextBox 102">
              <a:extLst>
                <a:ext uri="{FF2B5EF4-FFF2-40B4-BE49-F238E27FC236}">
                  <a16:creationId xmlns:a16="http://schemas.microsoft.com/office/drawing/2014/main" id="{53068E50-1153-7B44-58F6-AE5B3011CCA3}"/>
                </a:ext>
              </a:extLst>
            </p:cNvPr>
            <p:cNvSpPr txBox="1">
              <a:spLocks noChangeArrowheads="1"/>
            </p:cNvSpPr>
            <p:nvPr/>
          </p:nvSpPr>
          <p:spPr bwMode="auto">
            <a:xfrm>
              <a:off x="35676040" y="27590318"/>
              <a:ext cx="3273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r>
                <a:rPr lang="en-US" altLang="en-US" sz="2000">
                  <a:solidFill>
                    <a:srgbClr val="FF9300"/>
                  </a:solidFill>
                  <a:latin typeface="Helvetica" pitchFamily="2" charset="0"/>
                </a:rPr>
                <a:t>0</a:t>
              </a:r>
            </a:p>
          </p:txBody>
        </p:sp>
        <p:sp>
          <p:nvSpPr>
            <p:cNvPr id="496" name="TextBox 120">
              <a:extLst>
                <a:ext uri="{FF2B5EF4-FFF2-40B4-BE49-F238E27FC236}">
                  <a16:creationId xmlns:a16="http://schemas.microsoft.com/office/drawing/2014/main" id="{99A19B0E-5160-78C0-73A7-3F27C65CAE32}"/>
                </a:ext>
              </a:extLst>
            </p:cNvPr>
            <p:cNvSpPr txBox="1">
              <a:spLocks noChangeArrowheads="1"/>
            </p:cNvSpPr>
            <p:nvPr/>
          </p:nvSpPr>
          <p:spPr bwMode="auto">
            <a:xfrm>
              <a:off x="36333970" y="27432000"/>
              <a:ext cx="69923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r>
                <a:rPr lang="en-US" altLang="en-US" b="1">
                  <a:latin typeface="Helvetica" pitchFamily="2" charset="0"/>
                </a:rPr>
                <a:t>132</a:t>
              </a:r>
            </a:p>
          </p:txBody>
        </p:sp>
        <p:sp>
          <p:nvSpPr>
            <p:cNvPr id="497" name="TextBox 101">
              <a:extLst>
                <a:ext uri="{FF2B5EF4-FFF2-40B4-BE49-F238E27FC236}">
                  <a16:creationId xmlns:a16="http://schemas.microsoft.com/office/drawing/2014/main" id="{948AE206-2298-5AF3-3E62-A481296E77E3}"/>
                </a:ext>
              </a:extLst>
            </p:cNvPr>
            <p:cNvSpPr txBox="1">
              <a:spLocks noChangeArrowheads="1"/>
            </p:cNvSpPr>
            <p:nvPr/>
          </p:nvSpPr>
          <p:spPr bwMode="auto">
            <a:xfrm>
              <a:off x="30258479" y="27548982"/>
              <a:ext cx="3273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pitchFamily="1" charset="0"/>
                  <a:ea typeface="ＭＳ Ｐゴシック" panose="020B0600070205080204" pitchFamily="34" charset="-128"/>
                </a:defRPr>
              </a:lvl1pPr>
              <a:lvl2pPr marL="742950" indent="-285750">
                <a:defRPr sz="2400">
                  <a:solidFill>
                    <a:schemeClr val="tx1"/>
                  </a:solidFill>
                  <a:latin typeface="Times" pitchFamily="1" charset="0"/>
                  <a:ea typeface="ＭＳ Ｐゴシック" panose="020B0600070205080204" pitchFamily="34" charset="-128"/>
                </a:defRPr>
              </a:lvl2pPr>
              <a:lvl3pPr marL="1143000" indent="-228600">
                <a:defRPr sz="2400">
                  <a:solidFill>
                    <a:schemeClr val="tx1"/>
                  </a:solidFill>
                  <a:latin typeface="Times" pitchFamily="1" charset="0"/>
                  <a:ea typeface="ＭＳ Ｐゴシック" panose="020B0600070205080204" pitchFamily="34" charset="-128"/>
                </a:defRPr>
              </a:lvl3pPr>
              <a:lvl4pPr marL="1600200" indent="-228600">
                <a:defRPr sz="2400">
                  <a:solidFill>
                    <a:schemeClr val="tx1"/>
                  </a:solidFill>
                  <a:latin typeface="Times" pitchFamily="1" charset="0"/>
                  <a:ea typeface="ＭＳ Ｐゴシック" panose="020B0600070205080204" pitchFamily="34" charset="-128"/>
                </a:defRPr>
              </a:lvl4pPr>
              <a:lvl5pPr marL="2057400" indent="-228600">
                <a:defRPr sz="2400">
                  <a:solidFill>
                    <a:schemeClr val="tx1"/>
                  </a:solidFill>
                  <a:latin typeface="Times" pitchFamily="1"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itchFamily="1" charset="0"/>
                  <a:ea typeface="ＭＳ Ｐゴシック" panose="020B0600070205080204" pitchFamily="34" charset="-128"/>
                </a:defRPr>
              </a:lvl9pPr>
            </a:lstStyle>
            <a:p>
              <a:r>
                <a:rPr lang="en-US" altLang="en-US" sz="2000">
                  <a:solidFill>
                    <a:srgbClr val="FF0000"/>
                  </a:solidFill>
                  <a:latin typeface="Helvetica" pitchFamily="2" charset="0"/>
                </a:rPr>
                <a:t>0</a:t>
              </a:r>
            </a:p>
          </p:txBody>
        </p:sp>
        <p:pic>
          <p:nvPicPr>
            <p:cNvPr id="502" name="Picture 501">
              <a:extLst>
                <a:ext uri="{FF2B5EF4-FFF2-40B4-BE49-F238E27FC236}">
                  <a16:creationId xmlns:a16="http://schemas.microsoft.com/office/drawing/2014/main" id="{B9A82CDF-0B32-FADE-D36F-E5A922B4DBBC}"/>
                </a:ext>
              </a:extLst>
            </p:cNvPr>
            <p:cNvPicPr>
              <a:picLocks noChangeAspect="1"/>
            </p:cNvPicPr>
            <p:nvPr/>
          </p:nvPicPr>
          <p:blipFill>
            <a:blip r:embed="rId18"/>
            <a:stretch>
              <a:fillRect/>
            </a:stretch>
          </p:blipFill>
          <p:spPr>
            <a:xfrm>
              <a:off x="31748915" y="27127200"/>
              <a:ext cx="2843829" cy="2488351"/>
            </a:xfrm>
            <a:prstGeom prst="rect">
              <a:avLst/>
            </a:prstGeom>
          </p:spPr>
        </p:pic>
        <p:sp>
          <p:nvSpPr>
            <p:cNvPr id="503" name="TextBox 502">
              <a:extLst>
                <a:ext uri="{FF2B5EF4-FFF2-40B4-BE49-F238E27FC236}">
                  <a16:creationId xmlns:a16="http://schemas.microsoft.com/office/drawing/2014/main" id="{94954308-6D1E-8252-8D4F-988FCCB301AC}"/>
                </a:ext>
              </a:extLst>
            </p:cNvPr>
            <p:cNvSpPr txBox="1"/>
            <p:nvPr/>
          </p:nvSpPr>
          <p:spPr>
            <a:xfrm>
              <a:off x="31695719" y="29684008"/>
              <a:ext cx="3280081" cy="2246769"/>
            </a:xfrm>
            <a:prstGeom prst="rect">
              <a:avLst/>
            </a:prstGeom>
            <a:noFill/>
          </p:spPr>
          <p:txBody>
            <a:bodyPr wrap="square" rtlCol="0">
              <a:spAutoFit/>
            </a:bodyPr>
            <a:lstStyle/>
            <a:p>
              <a:r>
                <a:rPr lang="en-US">
                  <a:latin typeface="Helvetica" pitchFamily="2" charset="0"/>
                </a:rPr>
                <a:t>The blood flow </a:t>
              </a:r>
              <a:r>
                <a:rPr lang="en-US" i="1">
                  <a:latin typeface="Helvetica" pitchFamily="2" charset="0"/>
                </a:rPr>
                <a:t>via</a:t>
              </a:r>
              <a:r>
                <a:rPr lang="en-US">
                  <a:latin typeface="Helvetica" pitchFamily="2" charset="0"/>
                </a:rPr>
                <a:t> the RIGHT pulmonary artery is more tortuous.  </a:t>
              </a:r>
              <a:r>
                <a:rPr lang="en-US" b="1">
                  <a:solidFill>
                    <a:srgbClr val="C00000"/>
                  </a:solidFill>
                  <a:latin typeface="Helvetica" pitchFamily="2" charset="0"/>
                </a:rPr>
                <a:t>Asterisks</a:t>
              </a:r>
              <a:r>
                <a:rPr lang="en-US">
                  <a:latin typeface="Helvetica" pitchFamily="2" charset="0"/>
                </a:rPr>
                <a:t> = levels above which PA blood flow cannot be maintained in upright individuals.</a:t>
              </a:r>
            </a:p>
          </p:txBody>
        </p:sp>
        <p:sp>
          <p:nvSpPr>
            <p:cNvPr id="505" name="TextBox 504">
              <a:extLst>
                <a:ext uri="{FF2B5EF4-FFF2-40B4-BE49-F238E27FC236}">
                  <a16:creationId xmlns:a16="http://schemas.microsoft.com/office/drawing/2014/main" id="{CAE6297E-A71E-82E7-6B19-A8918F6205F3}"/>
                </a:ext>
              </a:extLst>
            </p:cNvPr>
            <p:cNvSpPr txBox="1"/>
            <p:nvPr/>
          </p:nvSpPr>
          <p:spPr>
            <a:xfrm>
              <a:off x="31470600" y="27584400"/>
              <a:ext cx="453970" cy="923330"/>
            </a:xfrm>
            <a:prstGeom prst="rect">
              <a:avLst/>
            </a:prstGeom>
            <a:noFill/>
          </p:spPr>
          <p:txBody>
            <a:bodyPr wrap="none" rtlCol="0">
              <a:spAutoFit/>
            </a:bodyPr>
            <a:lstStyle/>
            <a:p>
              <a:r>
                <a:rPr lang="en-US" sz="5400" b="1">
                  <a:solidFill>
                    <a:srgbClr val="C00000"/>
                  </a:solidFill>
                  <a:latin typeface="Helvetica" pitchFamily="2" charset="0"/>
                </a:rPr>
                <a:t>*</a:t>
              </a:r>
            </a:p>
          </p:txBody>
        </p:sp>
        <p:sp>
          <p:nvSpPr>
            <p:cNvPr id="14502" name="TextBox 14501">
              <a:extLst>
                <a:ext uri="{FF2B5EF4-FFF2-40B4-BE49-F238E27FC236}">
                  <a16:creationId xmlns:a16="http://schemas.microsoft.com/office/drawing/2014/main" id="{2EFDB960-5763-25B1-575D-58C9453D258D}"/>
                </a:ext>
              </a:extLst>
            </p:cNvPr>
            <p:cNvSpPr txBox="1"/>
            <p:nvPr/>
          </p:nvSpPr>
          <p:spPr>
            <a:xfrm>
              <a:off x="34140830" y="27279600"/>
              <a:ext cx="453970" cy="923330"/>
            </a:xfrm>
            <a:prstGeom prst="rect">
              <a:avLst/>
            </a:prstGeom>
            <a:noFill/>
          </p:spPr>
          <p:txBody>
            <a:bodyPr wrap="none" rtlCol="0">
              <a:spAutoFit/>
            </a:bodyPr>
            <a:lstStyle/>
            <a:p>
              <a:r>
                <a:rPr lang="en-US" sz="5400" b="1">
                  <a:solidFill>
                    <a:srgbClr val="C00000"/>
                  </a:solidFill>
                  <a:latin typeface="Helvetica" pitchFamily="2" charset="0"/>
                </a:rPr>
                <a:t>*</a:t>
              </a:r>
            </a:p>
          </p:txBody>
        </p:sp>
      </p:grpSp>
      <p:sp>
        <p:nvSpPr>
          <p:cNvPr id="14504" name="TextBox 14503">
            <a:extLst>
              <a:ext uri="{FF2B5EF4-FFF2-40B4-BE49-F238E27FC236}">
                <a16:creationId xmlns:a16="http://schemas.microsoft.com/office/drawing/2014/main" id="{F34AD980-35F4-3CD0-1764-E1E867E0C14B}"/>
              </a:ext>
            </a:extLst>
          </p:cNvPr>
          <p:cNvSpPr txBox="1"/>
          <p:nvPr/>
        </p:nvSpPr>
        <p:spPr>
          <a:xfrm>
            <a:off x="26913226" y="16381489"/>
            <a:ext cx="11327908" cy="830997"/>
          </a:xfrm>
          <a:prstGeom prst="rect">
            <a:avLst/>
          </a:prstGeom>
          <a:noFill/>
        </p:spPr>
        <p:txBody>
          <a:bodyPr wrap="square" rtlCol="0">
            <a:spAutoFit/>
          </a:bodyPr>
          <a:lstStyle/>
          <a:p>
            <a:pPr algn="ctr"/>
            <a:r>
              <a:rPr lang="en-US" sz="1600" b="1" dirty="0">
                <a:latin typeface="Helvetica" pitchFamily="2" charset="0"/>
              </a:rPr>
              <a:t>MAC-LD</a:t>
            </a:r>
            <a:r>
              <a:rPr lang="en-US" sz="1600" dirty="0">
                <a:latin typeface="Helvetica" pitchFamily="2" charset="0"/>
              </a:rPr>
              <a:t>=</a:t>
            </a:r>
            <a:r>
              <a:rPr lang="en-US" sz="1600" i="1" dirty="0">
                <a:latin typeface="Helvetica" pitchFamily="2" charset="0"/>
              </a:rPr>
              <a:t>Mycobacterium </a:t>
            </a:r>
            <a:r>
              <a:rPr lang="en-US" sz="1600" i="1" dirty="0" err="1">
                <a:latin typeface="Helvetica" pitchFamily="2" charset="0"/>
              </a:rPr>
              <a:t>avium</a:t>
            </a:r>
            <a:r>
              <a:rPr lang="en-US" sz="1600" i="1" dirty="0">
                <a:latin typeface="Helvetica" pitchFamily="2" charset="0"/>
              </a:rPr>
              <a:t> </a:t>
            </a:r>
            <a:r>
              <a:rPr lang="en-US" sz="1600" dirty="0">
                <a:latin typeface="Helvetica" pitchFamily="2" charset="0"/>
              </a:rPr>
              <a:t>complex-lung disease; </a:t>
            </a:r>
            <a:r>
              <a:rPr lang="en-US" sz="1600" b="1" dirty="0">
                <a:latin typeface="Helvetica" pitchFamily="2" charset="0"/>
              </a:rPr>
              <a:t>MAB-LD</a:t>
            </a:r>
            <a:r>
              <a:rPr lang="en-US" sz="1600" dirty="0">
                <a:latin typeface="Helvetica" pitchFamily="2" charset="0"/>
              </a:rPr>
              <a:t>=</a:t>
            </a:r>
            <a:r>
              <a:rPr lang="en-US" sz="1600" i="1" dirty="0">
                <a:latin typeface="Helvetica" pitchFamily="2" charset="0"/>
              </a:rPr>
              <a:t>Mycobacterium </a:t>
            </a:r>
            <a:r>
              <a:rPr lang="en-US" sz="1600" i="1" dirty="0" err="1">
                <a:latin typeface="Helvetica" pitchFamily="2" charset="0"/>
              </a:rPr>
              <a:t>abscessus</a:t>
            </a:r>
            <a:r>
              <a:rPr lang="en-US" sz="1600" dirty="0">
                <a:latin typeface="Helvetica" pitchFamily="2" charset="0"/>
              </a:rPr>
              <a:t>-lung disease</a:t>
            </a:r>
          </a:p>
          <a:p>
            <a:pPr algn="ctr"/>
            <a:r>
              <a:rPr lang="en-US" sz="1600" b="1" dirty="0">
                <a:latin typeface="Helvetica" pitchFamily="2" charset="0"/>
              </a:rPr>
              <a:t>BXSIS</a:t>
            </a:r>
            <a:r>
              <a:rPr lang="en-US" sz="1600" dirty="0">
                <a:latin typeface="Helvetica" pitchFamily="2" charset="0"/>
              </a:rPr>
              <a:t>=bronchiectasis; </a:t>
            </a:r>
            <a:r>
              <a:rPr lang="en-US" sz="1600" b="1" dirty="0">
                <a:latin typeface="Helvetica" pitchFamily="2" charset="0"/>
              </a:rPr>
              <a:t>GGO</a:t>
            </a:r>
            <a:r>
              <a:rPr lang="en-US" sz="1600" dirty="0">
                <a:latin typeface="Helvetica" pitchFamily="2" charset="0"/>
              </a:rPr>
              <a:t>=gound glass opacities; </a:t>
            </a:r>
            <a:r>
              <a:rPr lang="en-US" sz="1600" b="1" dirty="0">
                <a:latin typeface="Helvetica" pitchFamily="2" charset="0"/>
              </a:rPr>
              <a:t>RUL</a:t>
            </a:r>
            <a:r>
              <a:rPr lang="en-US" sz="1600" dirty="0">
                <a:latin typeface="Helvetica" pitchFamily="2" charset="0"/>
              </a:rPr>
              <a:t>=right upper lobe; </a:t>
            </a:r>
            <a:r>
              <a:rPr lang="en-US" sz="1600" b="1" dirty="0">
                <a:latin typeface="Helvetica" pitchFamily="2" charset="0"/>
              </a:rPr>
              <a:t>RML</a:t>
            </a:r>
            <a:r>
              <a:rPr lang="en-US" sz="1600" dirty="0">
                <a:latin typeface="Helvetica" pitchFamily="2" charset="0"/>
              </a:rPr>
              <a:t>=right middle lobe; </a:t>
            </a:r>
            <a:r>
              <a:rPr lang="en-US" sz="1600" b="1" dirty="0">
                <a:latin typeface="Helvetica" pitchFamily="2" charset="0"/>
              </a:rPr>
              <a:t>RLL</a:t>
            </a:r>
            <a:r>
              <a:rPr lang="en-US" sz="1600" dirty="0">
                <a:latin typeface="Helvetica" pitchFamily="2" charset="0"/>
              </a:rPr>
              <a:t>=right lower lobe; </a:t>
            </a:r>
            <a:r>
              <a:rPr lang="en-US" sz="1600" b="1" dirty="0">
                <a:latin typeface="Helvetica" pitchFamily="2" charset="0"/>
              </a:rPr>
              <a:t>LUS</a:t>
            </a:r>
            <a:r>
              <a:rPr lang="en-US" sz="1600" dirty="0">
                <a:latin typeface="Helvetica" pitchFamily="2" charset="0"/>
              </a:rPr>
              <a:t>=left upper lobe segments; </a:t>
            </a:r>
            <a:r>
              <a:rPr lang="en-US" sz="1600" b="1" dirty="0">
                <a:latin typeface="Helvetica" pitchFamily="2" charset="0"/>
              </a:rPr>
              <a:t>lingu</a:t>
            </a:r>
            <a:r>
              <a:rPr lang="en-US" sz="1600" dirty="0">
                <a:latin typeface="Helvetica" pitchFamily="2" charset="0"/>
              </a:rPr>
              <a:t>=</a:t>
            </a:r>
            <a:r>
              <a:rPr lang="en-US" sz="1600" dirty="0" err="1">
                <a:latin typeface="Helvetica" pitchFamily="2" charset="0"/>
              </a:rPr>
              <a:t>lingula</a:t>
            </a:r>
            <a:r>
              <a:rPr lang="en-US" sz="1600" dirty="0">
                <a:latin typeface="Helvetica" pitchFamily="2" charset="0"/>
              </a:rPr>
              <a:t>; </a:t>
            </a:r>
            <a:r>
              <a:rPr lang="en-US" sz="1600" b="1" dirty="0">
                <a:latin typeface="Helvetica" pitchFamily="2" charset="0"/>
              </a:rPr>
              <a:t>LLL</a:t>
            </a:r>
            <a:r>
              <a:rPr lang="en-US" sz="1600" dirty="0">
                <a:latin typeface="Helvetica" pitchFamily="2" charset="0"/>
              </a:rPr>
              <a:t>=left lower lobe; </a:t>
            </a:r>
            <a:r>
              <a:rPr lang="en-US" sz="1600" b="1" dirty="0">
                <a:latin typeface="Helvetica" pitchFamily="2" charset="0"/>
              </a:rPr>
              <a:t>SS</a:t>
            </a:r>
            <a:r>
              <a:rPr lang="en-US" sz="1600" dirty="0">
                <a:latin typeface="Helvetica" pitchFamily="2" charset="0"/>
              </a:rPr>
              <a:t>=superior segment</a:t>
            </a:r>
          </a:p>
        </p:txBody>
      </p:sp>
      <p:grpSp>
        <p:nvGrpSpPr>
          <p:cNvPr id="14510" name="Group 14509">
            <a:extLst>
              <a:ext uri="{FF2B5EF4-FFF2-40B4-BE49-F238E27FC236}">
                <a16:creationId xmlns:a16="http://schemas.microsoft.com/office/drawing/2014/main" id="{3C701287-FB27-00DE-E5C9-5E1FB9C23118}"/>
              </a:ext>
            </a:extLst>
          </p:cNvPr>
          <p:cNvGrpSpPr/>
          <p:nvPr/>
        </p:nvGrpSpPr>
        <p:grpSpPr>
          <a:xfrm>
            <a:off x="39542512" y="25700302"/>
            <a:ext cx="10388200" cy="4723436"/>
            <a:chOff x="40830245" y="25607191"/>
            <a:chExt cx="7095280" cy="3226170"/>
          </a:xfrm>
        </p:grpSpPr>
        <p:pic>
          <p:nvPicPr>
            <p:cNvPr id="14507" name="Picture 2" descr="Dr. Edward Livingston Trudeau and aeration of the White Plague - Hektoen  International">
              <a:extLst>
                <a:ext uri="{FF2B5EF4-FFF2-40B4-BE49-F238E27FC236}">
                  <a16:creationId xmlns:a16="http://schemas.microsoft.com/office/drawing/2014/main" id="{D4E57490-3E41-2FE3-A682-0210262CE662}"/>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40830245" y="25615564"/>
              <a:ext cx="4504171" cy="3217797"/>
            </a:xfrm>
            <a:prstGeom prst="rect">
              <a:avLst/>
            </a:prstGeom>
            <a:noFill/>
            <a:extLst>
              <a:ext uri="{909E8E84-426E-40DD-AFC4-6F175D3DCCD1}">
                <a14:hiddenFill xmlns:a14="http://schemas.microsoft.com/office/drawing/2010/main">
                  <a:solidFill>
                    <a:srgbClr val="FFFFFF"/>
                  </a:solidFill>
                </a14:hiddenFill>
              </a:ext>
            </a:extLst>
          </p:spPr>
        </p:pic>
        <p:pic>
          <p:nvPicPr>
            <p:cNvPr id="14508" name="Picture 2" descr="Dr. Webb of Colorado Springs, Founder Science Immunology, Authority  Tuberculosis | eBay">
              <a:extLst>
                <a:ext uri="{FF2B5EF4-FFF2-40B4-BE49-F238E27FC236}">
                  <a16:creationId xmlns:a16="http://schemas.microsoft.com/office/drawing/2014/main" id="{B5822812-604E-2903-F724-19A1745CD728}"/>
                </a:ext>
              </a:extLst>
            </p:cNvPr>
            <p:cNvPicPr>
              <a:picLocks noChangeAspect="1" noChangeArrowheads="1"/>
            </p:cNvPicPr>
            <p:nvPr/>
          </p:nvPicPr>
          <p:blipFill rotWithShape="1">
            <a:blip r:embed="rId20">
              <a:extLst>
                <a:ext uri="{28A0092B-C50C-407E-A947-70E740481C1C}">
                  <a14:useLocalDpi xmlns:a14="http://schemas.microsoft.com/office/drawing/2010/main" val="0"/>
                </a:ext>
              </a:extLst>
            </a:blip>
            <a:srcRect t="5533" r="2516"/>
            <a:stretch/>
          </p:blipFill>
          <p:spPr bwMode="auto">
            <a:xfrm>
              <a:off x="45428604" y="25607191"/>
              <a:ext cx="2496921" cy="3226170"/>
            </a:xfrm>
            <a:prstGeom prst="rect">
              <a:avLst/>
            </a:prstGeom>
            <a:noFill/>
            <a:extLst>
              <a:ext uri="{909E8E84-426E-40DD-AFC4-6F175D3DCCD1}">
                <a14:hiddenFill xmlns:a14="http://schemas.microsoft.com/office/drawing/2010/main">
                  <a:solidFill>
                    <a:srgbClr val="FFFFFF"/>
                  </a:solidFill>
                </a14:hiddenFill>
              </a:ext>
            </a:extLst>
          </p:spPr>
        </p:pic>
        <p:sp>
          <p:nvSpPr>
            <p:cNvPr id="14509" name="TextBox 14508">
              <a:extLst>
                <a:ext uri="{FF2B5EF4-FFF2-40B4-BE49-F238E27FC236}">
                  <a16:creationId xmlns:a16="http://schemas.microsoft.com/office/drawing/2014/main" id="{B10EAE8F-21D6-3BB8-E221-B69495E770EF}"/>
                </a:ext>
              </a:extLst>
            </p:cNvPr>
            <p:cNvSpPr txBox="1"/>
            <p:nvPr/>
          </p:nvSpPr>
          <p:spPr>
            <a:xfrm>
              <a:off x="44404507" y="28513457"/>
              <a:ext cx="871331" cy="277485"/>
            </a:xfrm>
            <a:prstGeom prst="rect">
              <a:avLst/>
            </a:prstGeom>
            <a:noFill/>
          </p:spPr>
          <p:txBody>
            <a:bodyPr wrap="none" rtlCol="0">
              <a:spAutoFit/>
            </a:bodyPr>
            <a:lstStyle/>
            <a:p>
              <a:r>
                <a:rPr lang="en-US" sz="1800">
                  <a:solidFill>
                    <a:schemeClr val="bg1"/>
                  </a:solidFill>
                  <a:latin typeface="Helvetica" pitchFamily="2" charset="0"/>
                </a:rPr>
                <a:t>New York</a:t>
              </a:r>
            </a:p>
          </p:txBody>
        </p:sp>
      </p:grpSp>
      <p:sp>
        <p:nvSpPr>
          <p:cNvPr id="14511" name="TextBox 14510">
            <a:extLst>
              <a:ext uri="{FF2B5EF4-FFF2-40B4-BE49-F238E27FC236}">
                <a16:creationId xmlns:a16="http://schemas.microsoft.com/office/drawing/2014/main" id="{75434BDB-58D2-65ED-9F2C-64572ED94725}"/>
              </a:ext>
            </a:extLst>
          </p:cNvPr>
          <p:cNvSpPr txBox="1"/>
          <p:nvPr/>
        </p:nvSpPr>
        <p:spPr>
          <a:xfrm>
            <a:off x="40069043" y="30474792"/>
            <a:ext cx="5522666" cy="523220"/>
          </a:xfrm>
          <a:prstGeom prst="rect">
            <a:avLst/>
          </a:prstGeom>
          <a:noFill/>
        </p:spPr>
        <p:txBody>
          <a:bodyPr wrap="none" rtlCol="0">
            <a:spAutoFit/>
          </a:bodyPr>
          <a:lstStyle/>
          <a:p>
            <a:pPr algn="ctr"/>
            <a:r>
              <a:rPr lang="en-US" sz="2800" kern="0">
                <a:latin typeface="Helvetica" pitchFamily="2" charset="0"/>
              </a:rPr>
              <a:t>Edward Livingston Trudeau, M.D.</a:t>
            </a:r>
            <a:endParaRPr lang="en-US" sz="2800"/>
          </a:p>
        </p:txBody>
      </p:sp>
      <p:sp>
        <p:nvSpPr>
          <p:cNvPr id="14512" name="TextBox 14511">
            <a:extLst>
              <a:ext uri="{FF2B5EF4-FFF2-40B4-BE49-F238E27FC236}">
                <a16:creationId xmlns:a16="http://schemas.microsoft.com/office/drawing/2014/main" id="{8361B5E2-5BE5-8A0A-3CF7-00F6AC744DAF}"/>
              </a:ext>
            </a:extLst>
          </p:cNvPr>
          <p:cNvSpPr txBox="1"/>
          <p:nvPr/>
        </p:nvSpPr>
        <p:spPr>
          <a:xfrm>
            <a:off x="46176518" y="30490180"/>
            <a:ext cx="3852645" cy="523220"/>
          </a:xfrm>
          <a:prstGeom prst="rect">
            <a:avLst/>
          </a:prstGeom>
          <a:noFill/>
        </p:spPr>
        <p:txBody>
          <a:bodyPr wrap="square" rtlCol="0">
            <a:spAutoFit/>
          </a:bodyPr>
          <a:lstStyle/>
          <a:p>
            <a:pPr algn="ctr"/>
            <a:r>
              <a:rPr lang="en-US" sz="2800" kern="0">
                <a:latin typeface="Helvetica" pitchFamily="2" charset="0"/>
              </a:rPr>
              <a:t>Gerald B. Webb, M.D.</a:t>
            </a:r>
            <a:endParaRPr lang="en-US" sz="2800"/>
          </a:p>
        </p:txBody>
      </p:sp>
      <p:cxnSp>
        <p:nvCxnSpPr>
          <p:cNvPr id="3" name="Straight Arrow Connector 2">
            <a:extLst>
              <a:ext uri="{FF2B5EF4-FFF2-40B4-BE49-F238E27FC236}">
                <a16:creationId xmlns:a16="http://schemas.microsoft.com/office/drawing/2014/main" id="{2B10BF15-F0FC-995E-499A-8123026CE98F}"/>
              </a:ext>
            </a:extLst>
          </p:cNvPr>
          <p:cNvCxnSpPr/>
          <p:nvPr/>
        </p:nvCxnSpPr>
        <p:spPr bwMode="auto">
          <a:xfrm flipH="1">
            <a:off x="9677400" y="27819763"/>
            <a:ext cx="143762" cy="261544"/>
          </a:xfrm>
          <a:prstGeom prst="straightConnector1">
            <a:avLst/>
          </a:prstGeom>
          <a:solidFill>
            <a:schemeClr val="accent1"/>
          </a:solidFill>
          <a:ln w="12700" cap="flat" cmpd="sng" algn="ctr">
            <a:solidFill>
              <a:schemeClr val="tx1"/>
            </a:solidFill>
            <a:prstDash val="solid"/>
            <a:round/>
            <a:headEnd type="none" w="med" len="med"/>
            <a:tailEnd type="triangle" w="lg" len="lg"/>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Tree>
  </p:cSld>
  <p:clrMapOvr>
    <a:masterClrMapping/>
  </p:clrMapOvr>
</p:sld>
</file>

<file path=ppt/theme/theme1.xml><?xml version="1.0" encoding="utf-8"?>
<a:theme xmlns:a="http://schemas.openxmlformats.org/drawingml/2006/main" name="ATS Post IL-32-MTB2015-2">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ＭＳ Ｐゴシック"/>
        <a:cs typeface=""/>
      </a:majorFont>
      <a:minorFont>
        <a:latin typeface="Times"/>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ATS Post IL-32-MTB2015-2.potx</Template>
  <TotalTime>8594</TotalTime>
  <Words>2541</Words>
  <Application>Microsoft Macintosh PowerPoint</Application>
  <PresentationFormat>Custom</PresentationFormat>
  <Paragraphs>487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Bradley Hand</vt:lpstr>
      <vt:lpstr>Calibri</vt:lpstr>
      <vt:lpstr>Courier New</vt:lpstr>
      <vt:lpstr>Helvetica</vt:lpstr>
      <vt:lpstr>Times</vt:lpstr>
      <vt:lpstr>ATS Post IL-32-MTB2015-2</vt:lpstr>
      <vt:lpstr>PowerPoint Presentation</vt:lpstr>
    </vt:vector>
  </TitlesOfParts>
  <Company>National Jewish Center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 Chan</dc:creator>
  <cp:lastModifiedBy>Edward Chan</cp:lastModifiedBy>
  <cp:revision>293</cp:revision>
  <cp:lastPrinted>2018-05-12T00:07:44Z</cp:lastPrinted>
  <dcterms:created xsi:type="dcterms:W3CDTF">2011-04-23T19:08:27Z</dcterms:created>
  <dcterms:modified xsi:type="dcterms:W3CDTF">2024-05-16T00:26:32Z</dcterms:modified>
</cp:coreProperties>
</file>

<file path=docProps/thumbnail.jpeg>
</file>